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80" r:id="rId2"/>
    <p:sldId id="382" r:id="rId3"/>
    <p:sldId id="425" r:id="rId4"/>
    <p:sldId id="419" r:id="rId5"/>
    <p:sldId id="415" r:id="rId6"/>
    <p:sldId id="416" r:id="rId7"/>
    <p:sldId id="418" r:id="rId8"/>
    <p:sldId id="422" r:id="rId9"/>
    <p:sldId id="423" r:id="rId10"/>
    <p:sldId id="426" r:id="rId11"/>
    <p:sldId id="424" r:id="rId12"/>
    <p:sldId id="427" r:id="rId13"/>
    <p:sldId id="428" r:id="rId14"/>
    <p:sldId id="432" r:id="rId15"/>
    <p:sldId id="429" r:id="rId16"/>
    <p:sldId id="384" r:id="rId17"/>
    <p:sldId id="385" r:id="rId18"/>
    <p:sldId id="431" r:id="rId19"/>
    <p:sldId id="413" r:id="rId20"/>
    <p:sldId id="386" r:id="rId21"/>
    <p:sldId id="387" r:id="rId22"/>
    <p:sldId id="390" r:id="rId23"/>
    <p:sldId id="389" r:id="rId24"/>
    <p:sldId id="388" r:id="rId25"/>
    <p:sldId id="391" r:id="rId26"/>
    <p:sldId id="439" r:id="rId27"/>
    <p:sldId id="433" r:id="rId28"/>
    <p:sldId id="434" r:id="rId29"/>
    <p:sldId id="437" r:id="rId30"/>
    <p:sldId id="436" r:id="rId31"/>
    <p:sldId id="438" r:id="rId32"/>
    <p:sldId id="435" r:id="rId33"/>
    <p:sldId id="392" r:id="rId34"/>
    <p:sldId id="393" r:id="rId35"/>
    <p:sldId id="394" r:id="rId36"/>
    <p:sldId id="395" r:id="rId37"/>
    <p:sldId id="396" r:id="rId38"/>
    <p:sldId id="397" r:id="rId39"/>
    <p:sldId id="409" r:id="rId40"/>
    <p:sldId id="398" r:id="rId41"/>
    <p:sldId id="399" r:id="rId42"/>
    <p:sldId id="403" r:id="rId43"/>
    <p:sldId id="400" r:id="rId44"/>
    <p:sldId id="401" r:id="rId45"/>
    <p:sldId id="402" r:id="rId46"/>
    <p:sldId id="404" r:id="rId47"/>
    <p:sldId id="405" r:id="rId48"/>
    <p:sldId id="406" r:id="rId49"/>
    <p:sldId id="407" r:id="rId50"/>
    <p:sldId id="408" r:id="rId51"/>
    <p:sldId id="410" r:id="rId52"/>
    <p:sldId id="411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5CC"/>
    <a:srgbClr val="6AA2DA"/>
    <a:srgbClr val="023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9" autoAdjust="0"/>
    <p:restoredTop sz="94014" autoAdjust="0"/>
  </p:normalViewPr>
  <p:slideViewPr>
    <p:cSldViewPr snapToGrid="0">
      <p:cViewPr>
        <p:scale>
          <a:sx n="100" d="100"/>
          <a:sy n="100" d="100"/>
        </p:scale>
        <p:origin x="1014" y="162"/>
      </p:cViewPr>
      <p:guideLst/>
    </p:cSldViewPr>
  </p:slideViewPr>
  <p:outlineViewPr>
    <p:cViewPr>
      <p:scale>
        <a:sx n="33" d="100"/>
        <a:sy n="33" d="100"/>
      </p:scale>
      <p:origin x="0" y="-3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DE17-BD85-4480-AC28-925A3D0263F7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BCCEF-0E98-4699-AB58-D25872088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10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1187cce4d_2_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281187cce4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79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11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76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2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486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32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76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то есть как некотором инструменте решения задач.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Университет специализируется в промышленных и медицинских задачах, </a:t>
            </a:r>
            <a:br>
              <a:rPr lang="ru-RU" dirty="0"/>
            </a:br>
            <a:r>
              <a:rPr lang="ru-RU" dirty="0"/>
              <a:t>а также ИТ отрасли, которые составляют значительную часть региональной экономики.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В  том числе мы ожидаем рост рынка ИИ, связанный с общим ростом объема данных , </a:t>
            </a:r>
            <a:br>
              <a:rPr lang="ru-RU" dirty="0"/>
            </a:br>
            <a:r>
              <a:rPr lang="ru-RU" dirty="0"/>
              <a:t>а значит и потребностью в их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 Это связано например с программой цифровой трансформации, </a:t>
            </a:r>
            <a:br>
              <a:rPr lang="ru-RU" dirty="0"/>
            </a:br>
            <a:r>
              <a:rPr lang="ru-RU" dirty="0"/>
              <a:t>перехода на электронный документооборот и другими современными инструментами индустрии</a:t>
            </a: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848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465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202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70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844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89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Грант ИИ стал одним мотиваторов развития вуза в рамках сформулированных цели и задач.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Грант был выигран в 2021 году, в рамках гранта созданы 4 программы магистратуры и 2 бакалавриата.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Среди ИТ компаний партнеры специальностей это наиболее крупные игроки рынка ИИ и ИТ решений региона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281187cce4d_2_2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794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1187cce4d_2_418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454" name="Google Shape;454;g281187cce4d_2_4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888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235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07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707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79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10fc87181_0_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310fc8718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452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640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285FB3-8D42-7CA9-2659-CD897A85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47497AA-447A-A5DD-C155-8D4D48E65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5CC639B-7087-9AD0-D1A3-63AFE5E67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531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424E026-50E9-ECF7-935B-70117A5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DA5A49D-858F-DB7C-2D54-5D14492CF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9A857C1-FCC6-B1C2-C83D-8C759A2A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78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521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516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884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5755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186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193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6344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833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602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7358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14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90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57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8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29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747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723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41a978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41a978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524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d8a74239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d8a74239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706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8865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1187cce4d_2_375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81187cce4d_2_3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568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2e8272322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Представление</a:t>
            </a:r>
            <a:endParaRPr dirty="0"/>
          </a:p>
        </p:txBody>
      </p:sp>
      <p:sp>
        <p:nvSpPr>
          <p:cNvPr id="217" name="Google Shape;217;g282e82723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020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61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65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62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84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22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1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61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85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6720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05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7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91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72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64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92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21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3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D8A9-1E9F-44FE-8176-BDC155D5066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39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hyperlink" Target="https://trends.rbc.ru/trends/industry/cmrm/60740ae09a7947fd64bbed56" TargetMode="External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serverspace/articles/776954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sultant.ru/document/cons_doc_LAW_335184/1f32224a00901db9cf44793e9a5e35567a4212c7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8.png"/><Relationship Id="rId7" Type="http://schemas.openxmlformats.org/officeDocument/2006/relationships/image" Target="../media/image80.jpg"/><Relationship Id="rId12" Type="http://schemas.openxmlformats.org/officeDocument/2006/relationships/image" Target="../media/image8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engineer.urfu.ru/" TargetMode="External"/><Relationship Id="rId11" Type="http://schemas.openxmlformats.org/officeDocument/2006/relationships/image" Target="../media/image84.emf"/><Relationship Id="rId5" Type="http://schemas.openxmlformats.org/officeDocument/2006/relationships/image" Target="../media/image79.png"/><Relationship Id="rId10" Type="http://schemas.openxmlformats.org/officeDocument/2006/relationships/image" Target="../media/image83.jpg"/><Relationship Id="rId4" Type="http://schemas.openxmlformats.org/officeDocument/2006/relationships/image" Target="../media/image3.jpg"/><Relationship Id="rId9" Type="http://schemas.openxmlformats.org/officeDocument/2006/relationships/image" Target="../media/image8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3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jpeg"/><Relationship Id="rId3" Type="http://schemas.openxmlformats.org/officeDocument/2006/relationships/image" Target="../media/image3.jpg"/><Relationship Id="rId7" Type="http://schemas.openxmlformats.org/officeDocument/2006/relationships/image" Target="../media/image94.png"/><Relationship Id="rId12" Type="http://schemas.openxmlformats.org/officeDocument/2006/relationships/image" Target="../media/image9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0.emf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jp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7.jpeg"/><Relationship Id="rId4" Type="http://schemas.openxmlformats.org/officeDocument/2006/relationships/image" Target="../media/image12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iz.ru/1627031/denis-gritcenko/eti-glaza-ne-protiv-ii-diagnostiruet-glaukomu-s-tochnostiu-91" TargetMode="External"/><Relationship Id="rId3" Type="http://schemas.openxmlformats.org/officeDocument/2006/relationships/image" Target="../media/image132.png"/><Relationship Id="rId7" Type="http://schemas.openxmlformats.org/officeDocument/2006/relationships/image" Target="../media/image3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13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png"/><Relationship Id="rId4" Type="http://schemas.openxmlformats.org/officeDocument/2006/relationships/hyperlink" Target="https://sberlogistics.r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.jp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72.ru/news/84336" TargetMode="External"/><Relationship Id="rId5" Type="http://schemas.openxmlformats.org/officeDocument/2006/relationships/hyperlink" Target="https://rg.ru/2024/03/10/reg-urfo/na-urale-predstavili-nejroset-raspoznaiushchuiu-dannye-v-skanirovannyh-dokumentah.html" TargetMode="External"/><Relationship Id="rId4" Type="http://schemas.openxmlformats.org/officeDocument/2006/relationships/image" Target="../media/image138.png"/><Relationship Id="rId9" Type="http://schemas.openxmlformats.org/officeDocument/2006/relationships/image" Target="../media/image14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3.jpg"/><Relationship Id="rId7" Type="http://schemas.openxmlformats.org/officeDocument/2006/relationships/image" Target="../media/image1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3.jpg"/><Relationship Id="rId7" Type="http://schemas.openxmlformats.org/officeDocument/2006/relationships/image" Target="../media/image1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5" Type="http://schemas.openxmlformats.org/officeDocument/2006/relationships/image" Target="../media/image148.jpeg"/><Relationship Id="rId4" Type="http://schemas.openxmlformats.org/officeDocument/2006/relationships/image" Target="../media/image147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.jp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jp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emf"/><Relationship Id="rId4" Type="http://schemas.openxmlformats.org/officeDocument/2006/relationships/hyperlink" Target="https://archive74.ru/" TargetMode="External"/><Relationship Id="rId9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3.jp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jpg"/><Relationship Id="rId7" Type="http://schemas.openxmlformats.org/officeDocument/2006/relationships/image" Target="../media/image18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jpe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3.jpeg"/><Relationship Id="rId3" Type="http://schemas.openxmlformats.org/officeDocument/2006/relationships/image" Target="../media/image3.jp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hyperlink" Target="https://stocksnap.io/search/eye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19" Type="http://schemas.openxmlformats.org/officeDocument/2006/relationships/image" Target="../media/image44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image" Target="../media/image3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3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782"/>
            <a:ext cx="12191999" cy="68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447217" y="2256809"/>
            <a:ext cx="7852127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ОПЫТ ИРИТ-РТФ В ОБЛАСТИ РАЗРАБОТКИ ПРОЕКТОВ С ИСПОЛЬЗОВАНИЕМ 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Google Shape;92;p13"/>
          <p:cNvSpPr/>
          <p:nvPr/>
        </p:nvSpPr>
        <p:spPr>
          <a:xfrm>
            <a:off x="463067" y="4015807"/>
            <a:ext cx="6478577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</a:rPr>
              <a:t>Ронкин Михаил Владимирович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Доцент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 smtClean="0">
                <a:solidFill>
                  <a:schemeClr val="bg1"/>
                </a:solidFill>
              </a:rPr>
              <a:t/>
            </a:r>
            <a:br>
              <a:rPr lang="ru-RU" sz="2000" dirty="0" smtClean="0">
                <a:solidFill>
                  <a:schemeClr val="bg1"/>
                </a:solidFill>
              </a:rPr>
            </a:br>
            <a:r>
              <a:rPr lang="ru-RU" sz="2000" dirty="0" smtClean="0">
                <a:solidFill>
                  <a:schemeClr val="bg1"/>
                </a:solidFill>
              </a:rPr>
              <a:t>Руководитель исследований в области </a:t>
            </a:r>
            <a:r>
              <a:rPr lang="ru-RU" sz="2000" dirty="0">
                <a:solidFill>
                  <a:schemeClr val="bg1"/>
                </a:solidFill>
              </a:rPr>
              <a:t>ИИ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ИРИТ-РТФ, УРФУ,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m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v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ronkin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@urfu.ru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4" y="330200"/>
            <a:ext cx="2639197" cy="14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АРХИТЕКТУРЫ ИИ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0" y="923111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373525" y="1225155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561700" y="643606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179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1979301" y="249307"/>
            <a:ext cx="1037590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2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ПРИЧИНЫ ИНТЕРЕСА К </a:t>
            </a:r>
            <a:r>
              <a:rPr lang="en-US" sz="32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DEEP LEARNING</a:t>
            </a:r>
            <a:endParaRPr lang="ru-RU" sz="32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51" name="Google Shape;521;g25c4f71538a_0_934"/>
          <p:cNvSpPr txBox="1"/>
          <p:nvPr/>
        </p:nvSpPr>
        <p:spPr>
          <a:xfrm>
            <a:off x="260242" y="4286535"/>
            <a:ext cx="3625572" cy="123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r>
              <a:rPr lang="ru-RU" sz="1800" dirty="0" smtClean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100" y="1498601"/>
            <a:ext cx="3628402" cy="2547848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" name="Picture 2" descr="Вычислительные кластеры HPC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6" b="5518"/>
          <a:stretch/>
        </p:blipFill>
        <p:spPr bwMode="auto">
          <a:xfrm>
            <a:off x="3885814" y="1085851"/>
            <a:ext cx="3607377" cy="4095749"/>
          </a:xfrm>
          <a:prstGeom prst="roundRect">
            <a:avLst>
              <a:gd name="adj" fmla="val 108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21;g25c4f71538a_0_934"/>
          <p:cNvSpPr txBox="1"/>
          <p:nvPr/>
        </p:nvSpPr>
        <p:spPr>
          <a:xfrm>
            <a:off x="4206532" y="525999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u="sng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5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1519730"/>
            <a:ext cx="4565650" cy="2720209"/>
          </a:xfrm>
          <a:prstGeom prst="roundRect">
            <a:avLst>
              <a:gd name="adj" fmla="val 13639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521;g25c4f71538a_0_934"/>
          <p:cNvSpPr txBox="1"/>
          <p:nvPr/>
        </p:nvSpPr>
        <p:spPr>
          <a:xfrm>
            <a:off x="7979418" y="4421633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458" name="Picture 2" descr="Фреймворк глубокого обучения в 2019: выбираем из 10 лучших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8" b="17065"/>
          <a:stretch/>
        </p:blipFill>
        <p:spPr bwMode="auto">
          <a:xfrm>
            <a:off x="8146828" y="4838701"/>
            <a:ext cx="30289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21;g25c4f71538a_0_934"/>
          <p:cNvSpPr txBox="1"/>
          <p:nvPr/>
        </p:nvSpPr>
        <p:spPr>
          <a:xfrm>
            <a:off x="7493191" y="5850926"/>
            <a:ext cx="4616071" cy="68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 dirty="0" smtClean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Программное обеспечение </a:t>
            </a:r>
            <a:r>
              <a:rPr lang="en-US" u="sng" dirty="0" smtClean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API</a:t>
            </a:r>
            <a:br>
              <a:rPr lang="en-US" u="sng" dirty="0" smtClean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u="sng" dirty="0" smtClean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 базе </a:t>
            </a:r>
            <a:r>
              <a:rPr lang="en-US" u="sng" dirty="0" smtClean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462" name="Picture 6" descr="List of mergers and acquisitions by IBM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10" y="6171812"/>
            <a:ext cx="1272386" cy="5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Microsoft - Nordisk partner | Dustin.d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5280"/>
          <a:stretch/>
        </p:blipFill>
        <p:spPr bwMode="auto">
          <a:xfrm>
            <a:off x="165100" y="6159421"/>
            <a:ext cx="2101850" cy="6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Yandex Logo / Internet / Logonoid.co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57" y="6171812"/>
            <a:ext cx="1768089" cy="4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21;g25c4f71538a_0_934"/>
          <p:cNvSpPr txBox="1"/>
          <p:nvPr/>
        </p:nvSpPr>
        <p:spPr>
          <a:xfrm>
            <a:off x="1132067" y="583187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 smtClean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Большие ИТ компании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007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ИИ ПРОЕКТ И ТЕХНИЧЕСКИЙ ДОЛГ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j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8" y="1646904"/>
            <a:ext cx="9934842" cy="3783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3007" y="959573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076700" y="1778000"/>
            <a:ext cx="670791" cy="20488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61730" y="5917837"/>
            <a:ext cx="10181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https://developers.google.com/machine-learning/crash-course/production-ml-systems?hl=ru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534297" y="3826874"/>
            <a:ext cx="2617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dirty="0">
              <a:latin typeface="+mn-lt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33007" y="4633661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 smtClean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  <a:endParaRPr lang="ru-RU" sz="1800" dirty="0">
              <a:solidFill>
                <a:srgbClr val="202124"/>
              </a:solidFill>
              <a:latin typeface="+mn-lt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8408" y="1497253"/>
            <a:ext cx="6067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C00000"/>
                </a:solidFill>
                <a:latin typeface="+mn-lt"/>
              </a:rPr>
              <a:t>Все крутится во круг данных</a:t>
            </a:r>
            <a:endParaRPr lang="ru-RU" sz="20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11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ДОВРЕИТЕЛЬНЫЙ ИИ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5"/>
          <a:srcRect b="87311"/>
          <a:stretch/>
        </p:blipFill>
        <p:spPr>
          <a:xfrm>
            <a:off x="0" y="1473855"/>
            <a:ext cx="7258050" cy="6502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8123" y="2131430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хайп-цик</a:t>
            </a:r>
            <a:r>
              <a:rPr lang="ru-RU" dirty="0"/>
              <a:t>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17978" y="2555009"/>
            <a:ext cx="70400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graphik web"/>
              </a:rPr>
              <a:t>AI Trust, Risk and Security Management (AI </a:t>
            </a:r>
            <a:r>
              <a:rPr lang="en-US" b="1" dirty="0" err="1">
                <a:latin typeface="graphik web"/>
              </a:rPr>
              <a:t>TRiSM</a:t>
            </a:r>
            <a:r>
              <a:rPr lang="en-US" b="1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</a:t>
            </a:r>
            <a:r>
              <a:rPr lang="ru-RU" i="1" dirty="0"/>
              <a:t>www.gartner.com/en/articles/gartner-top-10-strategic-technology-trends-for-2024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670809" y="6240074"/>
            <a:ext cx="720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https://cdto.ranepa.ru/reports/ethics/2021/5-2-koncepciya-doverennogo-ii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909" y="3091295"/>
            <a:ext cx="3713543" cy="24306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92972" y="5131164"/>
            <a:ext cx="304285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Приватность, этичность, легитимность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81395" y="4602176"/>
            <a:ext cx="237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безопасность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76695" y="4094345"/>
            <a:ext cx="18768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надежность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34250" y="3463518"/>
            <a:ext cx="179895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объяснимость</a:t>
            </a:r>
          </a:p>
        </p:txBody>
      </p:sp>
    </p:spTree>
    <p:extLst>
      <p:ext uri="{BB962C8B-B14F-4D97-AF65-F5344CB8AC3E}">
        <p14:creationId xmlns:p14="http://schemas.microsoft.com/office/powerpoint/2010/main" val="37425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ЖИЗНЕННЫЙ ЦИКЛ ИИ ПРОЕКТА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343454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ЖИЗНЕННЫЙ ЦИКЛ ИИ ПРОЕКТА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6235247"/>
            <a:ext cx="1053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C00000"/>
                </a:solidFill>
              </a:rPr>
              <a:t>Правильная квалифицированная постановка задачи   - это половина ее успеха </a:t>
            </a:r>
            <a:endParaRPr lang="ru-RU" sz="2400" dirty="0">
              <a:solidFill>
                <a:srgbClr val="C0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3" y="923111"/>
            <a:ext cx="11463155" cy="54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Причина интереса к искусственному интеллекту</a:t>
            </a:r>
            <a:endParaRPr dirty="0"/>
          </a:p>
        </p:txBody>
      </p:sp>
      <p:sp>
        <p:nvSpPr>
          <p:cNvPr id="267" name="Google Shape;267;p41"/>
          <p:cNvSpPr/>
          <p:nvPr/>
        </p:nvSpPr>
        <p:spPr>
          <a:xfrm>
            <a:off x="155575" y="932091"/>
            <a:ext cx="11956786" cy="172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lv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Mongolian Baiti" panose="03000500000000000000" pitchFamily="66" charset="0"/>
                <a:sym typeface="Roboto"/>
              </a:rPr>
              <a:t>Востребованность ИИ растет вместе с ростом объема данных</a:t>
            </a:r>
            <a:endParaRPr sz="2000" b="1" i="0" u="none" strike="noStrike" cap="none" dirty="0">
              <a:solidFill>
                <a:schemeClr val="dk1"/>
              </a:solidFill>
              <a:latin typeface="Mongolian Baiti" panose="03000500000000000000" pitchFamily="66" charset="0"/>
              <a:ea typeface="Roboto"/>
              <a:cs typeface="Mongolian Baiti" panose="03000500000000000000" pitchFamily="66" charset="0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62435" y="6581001"/>
            <a:ext cx="2467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/>
              <a:t>https://inclient.ru/data-create-stats/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07975" y="1716301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r>
            <a:r>
              <a:rPr lang="ru-RU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ru-RU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компаний рассматривают данные как актив (например аналитика)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47794" y="2811123"/>
            <a:ext cx="4653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20%</a:t>
            </a:r>
            <a:r>
              <a:rPr lang="ru-RU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компаний используют большие данные для внедрения инноваций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Размер международного рынка больших данных (2021–2029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07975" y="3768282"/>
            <a:ext cx="4732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Рост рынка данных с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 млрд.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2024 г.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650 млрд. к 2030 году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155575" y="5826424"/>
            <a:ext cx="55422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Mongolian Baiti" panose="03000500000000000000" pitchFamily="66" charset="0"/>
                <a:sym typeface="Arial"/>
              </a:rPr>
              <a:t>По данным Всемирного банка, ИИ изменит ¼ рабочих мест в мире к 2030 году</a:t>
            </a:r>
            <a:endParaRPr sz="2000" b="0" i="0" u="none" strike="noStrike" cap="none" dirty="0">
              <a:solidFill>
                <a:srgbClr val="000000"/>
              </a:solidFill>
              <a:latin typeface="Mongolian Baiti" panose="03000500000000000000" pitchFamily="66" charset="0"/>
              <a:ea typeface="Arial"/>
              <a:cs typeface="Mongolian Baiti" panose="03000500000000000000" pitchFamily="66" charset="0"/>
              <a:sym typeface="Arial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155575" y="5942613"/>
            <a:ext cx="5357977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7975" y="4683815"/>
            <a:ext cx="5496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Москве около 1,2 тыс. компаний — разработчиков ИИ, из них 20% появилось за последние два года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5624466" y="1624793"/>
            <a:ext cx="6487895" cy="4533392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655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Принятие ИИ в индустрии</a:t>
            </a:r>
            <a:endParaRPr dirty="0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380994" y="1051986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380982" y="1362711"/>
            <a:ext cx="4828588" cy="414600"/>
            <a:chOff x="295913" y="1191375"/>
            <a:chExt cx="4828588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600" y="119137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380982" y="1726399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380982" y="2190086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380982" y="2646486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416023" y="3067280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215032" y="999911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215032" y="1422036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215032" y="1844149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НАУКА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215032" y="2209736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ВЫСШЕЕ ОБРАЗОВАНИЕ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263294" y="2610611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263294" y="3029174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2399779" y="3405197"/>
            <a:ext cx="7717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000" b="1" dirty="0">
                <a:solidFill>
                  <a:schemeClr val="dk1"/>
                </a:solidFill>
              </a:rPr>
              <a:t>Интерес к ИИ растет, сегодня ИИ переходит</a:t>
            </a:r>
            <a:br>
              <a:rPr lang="ru-RU" sz="2000" b="1" dirty="0">
                <a:solidFill>
                  <a:schemeClr val="dk1"/>
                </a:solidFill>
              </a:rPr>
            </a:br>
            <a:r>
              <a:rPr lang="ru-RU" sz="2000" b="1" dirty="0">
                <a:solidFill>
                  <a:srgbClr val="980000"/>
                </a:solidFill>
              </a:rPr>
              <a:t> от инвестирования к финансированию </a:t>
            </a:r>
            <a:endParaRPr lang="ru-RU" sz="900" b="1" dirty="0">
              <a:solidFill>
                <a:srgbClr val="98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18432" y="658826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https://ai.gov.ru/upload/iblock/75e/01bk924yaw7bal5n1v413oz0z94vo79j.pdf</a:t>
            </a:r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 rotWithShape="1">
          <a:blip r:embed="rId4"/>
          <a:srcRect r="85481"/>
          <a:stretch/>
        </p:blipFill>
        <p:spPr>
          <a:xfrm>
            <a:off x="1157827" y="5332866"/>
            <a:ext cx="510953" cy="682862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 rotWithShape="1">
          <a:blip r:embed="rId5"/>
          <a:srcRect t="7675"/>
          <a:stretch/>
        </p:blipFill>
        <p:spPr>
          <a:xfrm>
            <a:off x="2262593" y="4056184"/>
            <a:ext cx="9328414" cy="252035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 rotWithShape="1">
          <a:blip r:embed="rId4"/>
          <a:srcRect l="63686" r="25487"/>
          <a:stretch/>
        </p:blipFill>
        <p:spPr>
          <a:xfrm>
            <a:off x="1278466" y="4497696"/>
            <a:ext cx="375074" cy="67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8831" y="54525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  <a:endParaRPr lang="ru-RU" dirty="0"/>
          </a:p>
        </p:txBody>
      </p:sp>
      <p:sp>
        <p:nvSpPr>
          <p:cNvPr id="74" name="TextBox 73"/>
          <p:cNvSpPr txBox="1"/>
          <p:nvPr/>
        </p:nvSpPr>
        <p:spPr>
          <a:xfrm>
            <a:off x="1642465" y="46092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21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СОСТОЯНИЕ ОТРОСЛИ ИИ  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5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0" y="923111"/>
            <a:ext cx="12032343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01700" marR="0" lvl="1" indent="-342900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i="0" u="none" strike="noStrike" cap="none" dirty="0" smtClean="0">
                <a:latin typeface="+mn-lt"/>
                <a:ea typeface="Roboto"/>
                <a:cs typeface="Roboto"/>
                <a:sym typeface="Roboto"/>
              </a:rPr>
              <a:t>ИИ – это замена рутинных задач, требующих искусства</a:t>
            </a:r>
          </a:p>
          <a:p>
            <a:pPr marL="901700" marR="0" lvl="1" indent="-342900" algn="l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i="0" u="none" strike="noStrike" cap="none" dirty="0" smtClean="0"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 </a:t>
            </a:r>
            <a:r>
              <a:rPr lang="ru-RU" sz="2400" i="0" u="none" strike="noStrike" cap="none" dirty="0" smtClean="0">
                <a:latin typeface="+mn-lt"/>
                <a:ea typeface="Roboto"/>
                <a:cs typeface="Roboto"/>
                <a:sym typeface="Roboto"/>
              </a:rPr>
              <a:t>(переход из инвестирования в финансирование)</a:t>
            </a:r>
          </a:p>
          <a:p>
            <a:pPr marL="1371600" lvl="2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 smtClean="0">
                <a:ea typeface="Roboto"/>
                <a:cs typeface="Roboto"/>
                <a:sym typeface="Roboto"/>
              </a:rPr>
              <a:t>Первое </a:t>
            </a:r>
            <a:r>
              <a:rPr lang="ru-RU" sz="2000" dirty="0">
                <a:ea typeface="Roboto"/>
                <a:cs typeface="Roboto"/>
                <a:sym typeface="Roboto"/>
              </a:rPr>
              <a:t>направление: компьютерное зрение</a:t>
            </a:r>
          </a:p>
          <a:p>
            <a:pPr marL="1371600" lvl="2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1371600" lvl="2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ea typeface="Roboto"/>
                <a:cs typeface="Roboto"/>
                <a:sym typeface="Roboto"/>
              </a:rPr>
              <a:t>Сегодня ИИ используется в химии, синтезе новых материалов, здравоохранении и научных исследованиях как таковых и </a:t>
            </a:r>
            <a:r>
              <a:rPr lang="ru-RU" sz="2000" dirty="0" err="1">
                <a:ea typeface="Roboto"/>
                <a:cs typeface="Roboto"/>
                <a:sym typeface="Roboto"/>
              </a:rPr>
              <a:t>тд</a:t>
            </a:r>
            <a:endParaRPr lang="ru-RU" sz="2000" dirty="0">
              <a:ea typeface="Roboto"/>
              <a:cs typeface="Roboto"/>
              <a:sym typeface="Roboto"/>
            </a:endParaRPr>
          </a:p>
          <a:p>
            <a:pPr marL="9017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>
                <a:ea typeface="Roboto"/>
                <a:cs typeface="Roboto"/>
              </a:rPr>
              <a:t>ИИ в индустрии – это скорее про данные, чем про модели</a:t>
            </a:r>
          </a:p>
          <a:p>
            <a:pPr marL="9017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 smtClean="0">
                <a:ea typeface="Roboto"/>
                <a:cs typeface="Roboto"/>
              </a:rPr>
              <a:t>Наиболее </a:t>
            </a:r>
            <a:r>
              <a:rPr lang="ru-RU" sz="2400" b="1" dirty="0">
                <a:ea typeface="Roboto"/>
                <a:cs typeface="Roboto"/>
              </a:rPr>
              <a:t>важным этапом является квалифицированная постановка задач в </a:t>
            </a:r>
            <a:r>
              <a:rPr lang="ru-RU" sz="2400" b="1" dirty="0" smtClean="0">
                <a:ea typeface="Roboto"/>
                <a:cs typeface="Roboto"/>
              </a:rPr>
              <a:t>ИИ</a:t>
            </a:r>
          </a:p>
          <a:p>
            <a:pPr marL="9017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 smtClean="0">
                <a:ea typeface="Roboto"/>
                <a:cs typeface="Roboto"/>
                <a:sym typeface="Roboto"/>
              </a:rPr>
              <a:t>Востребованы </a:t>
            </a:r>
            <a:r>
              <a:rPr lang="ru-RU" sz="2400" b="1" dirty="0">
                <a:ea typeface="Roboto"/>
                <a:cs typeface="Roboto"/>
                <a:sym typeface="Roboto"/>
              </a:rPr>
              <a:t>доп. </a:t>
            </a:r>
            <a:r>
              <a:rPr lang="ru-RU" sz="2400" b="1" dirty="0" smtClean="0">
                <a:ea typeface="Roboto"/>
                <a:cs typeface="Roboto"/>
                <a:sym typeface="Roboto"/>
              </a:rPr>
              <a:t>Профессии: </a:t>
            </a:r>
            <a:r>
              <a:rPr lang="ru-RU" sz="2400" b="1" dirty="0" err="1" smtClean="0">
                <a:ea typeface="Roboto"/>
                <a:cs typeface="Roboto"/>
                <a:sym typeface="Roboto"/>
              </a:rPr>
              <a:t>промпт</a:t>
            </a:r>
            <a:r>
              <a:rPr lang="ru-RU" sz="2400" b="1" dirty="0" smtClean="0"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ea typeface="Roboto"/>
                <a:cs typeface="Roboto"/>
                <a:sym typeface="Roboto"/>
              </a:rPr>
              <a:t>инженер, </a:t>
            </a:r>
            <a:r>
              <a:rPr lang="en-US" sz="2400" b="1" dirty="0" err="1" smtClean="0">
                <a:ea typeface="Roboto"/>
                <a:cs typeface="Roboto"/>
                <a:sym typeface="Roboto"/>
              </a:rPr>
              <a:t>MLOps</a:t>
            </a:r>
            <a:r>
              <a:rPr lang="ru-RU" sz="2400" b="1" dirty="0" smtClean="0">
                <a:ea typeface="Roboto"/>
                <a:cs typeface="Roboto"/>
                <a:sym typeface="Roboto"/>
              </a:rPr>
              <a:t>, архитектор ИИ проекта</a:t>
            </a:r>
          </a:p>
          <a:p>
            <a:pPr marL="9017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 smtClean="0">
                <a:ea typeface="Roboto"/>
                <a:cs typeface="Roboto"/>
                <a:sym typeface="Roboto"/>
              </a:rPr>
              <a:t>Появляются новые концепции </a:t>
            </a:r>
            <a:r>
              <a:rPr lang="ru-RU" sz="2400" b="1" dirty="0" err="1" smtClean="0">
                <a:ea typeface="Roboto"/>
                <a:cs typeface="Roboto"/>
                <a:sym typeface="Roboto"/>
              </a:rPr>
              <a:t>эксплуотации</a:t>
            </a:r>
            <a:r>
              <a:rPr lang="ru-RU" sz="2400" b="1" dirty="0" smtClean="0">
                <a:ea typeface="Roboto"/>
                <a:cs typeface="Roboto"/>
                <a:sym typeface="Roboto"/>
              </a:rPr>
              <a:t>: доверенный ИИ, этика ИИ и другие</a:t>
            </a:r>
            <a:endParaRPr lang="ru-RU" sz="2400" b="1" dirty="0" smtClean="0">
              <a:ea typeface="Roboto"/>
              <a:cs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  <a:hlinkClick r:id="rId4"/>
              </a:rPr>
              <a:t>https://habr.com/ru/companies/serverspace/articles/776954/</a:t>
            </a:r>
            <a:r>
              <a:rPr lang="ru-RU" sz="1600" dirty="0">
                <a:latin typeface="+mj-lt"/>
              </a:rPr>
              <a:t> - </a:t>
            </a:r>
            <a:r>
              <a:rPr lang="ru-RU" sz="1600" b="0" i="0" dirty="0">
                <a:effectLst/>
                <a:latin typeface="+mj-lt"/>
              </a:rPr>
              <a:t>Возможности Искусственного Интеллекта в 2023 году. Эндрю </a:t>
            </a:r>
            <a:r>
              <a:rPr lang="ru-RU" sz="1600" b="0" i="0" dirty="0" err="1" smtClean="0">
                <a:effectLst/>
                <a:latin typeface="+mj-lt"/>
              </a:rPr>
              <a:t>Ын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40"/>
          <p:cNvGrpSpPr/>
          <p:nvPr/>
        </p:nvGrpSpPr>
        <p:grpSpPr>
          <a:xfrm>
            <a:off x="336633" y="3418866"/>
            <a:ext cx="5450399" cy="1319567"/>
            <a:chOff x="142978" y="1456776"/>
            <a:chExt cx="3824122" cy="989700"/>
          </a:xfrm>
        </p:grpSpPr>
        <p:sp>
          <p:nvSpPr>
            <p:cNvPr id="234" name="Google Shape;234;p40"/>
            <p:cNvSpPr/>
            <p:nvPr/>
          </p:nvSpPr>
          <p:spPr>
            <a:xfrm>
              <a:off x="142978" y="1456776"/>
              <a:ext cx="3824122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0"/>
            <p:cNvSpPr txBox="1"/>
            <p:nvPr/>
          </p:nvSpPr>
          <p:spPr>
            <a:xfrm>
              <a:off x="1740357" y="1565358"/>
              <a:ext cx="2196577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ru-RU" sz="1600" dirty="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по востребованности выпускников российских вузов  в рейтинге RAEX  «100 лучших вузов России»</a:t>
              </a:r>
              <a:endParaRPr sz="160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6" name="Google Shape;236;p40"/>
            <p:cNvSpPr txBox="1"/>
            <p:nvPr/>
          </p:nvSpPr>
          <p:spPr>
            <a:xfrm>
              <a:off x="796626" y="1739961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37" name="Google Shape;237;p40"/>
            <p:cNvSpPr txBox="1"/>
            <p:nvPr/>
          </p:nvSpPr>
          <p:spPr>
            <a:xfrm>
              <a:off x="486585" y="1739954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8</a:t>
              </a:r>
              <a:endParaRPr sz="2900" b="0" i="0" u="none" strike="noStrike" cap="none" dirty="0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pic>
        <p:nvPicPr>
          <p:cNvPr id="34" name="Рисунок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4" y="3675922"/>
            <a:ext cx="692136" cy="658742"/>
          </a:xfrm>
          <a:prstGeom prst="rect">
            <a:avLst/>
          </a:prstGeom>
        </p:spPr>
      </p:pic>
      <p:pic>
        <p:nvPicPr>
          <p:cNvPr id="230" name="Google Shape;230;p40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1999480" y="199944"/>
            <a:ext cx="370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Лидерские позиции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492100" y="923100"/>
            <a:ext cx="11700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Уральский федеральный университет – один из ведущих</a:t>
            </a:r>
            <a:br>
              <a:rPr lang="ru-RU" sz="25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5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и крупнейших вузов страны</a:t>
            </a:r>
            <a:endParaRPr sz="25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40"/>
          <p:cNvGrpSpPr/>
          <p:nvPr/>
        </p:nvGrpSpPr>
        <p:grpSpPr>
          <a:xfrm>
            <a:off x="336635" y="1741222"/>
            <a:ext cx="5365097" cy="1536362"/>
            <a:chOff x="171200" y="1365419"/>
            <a:chExt cx="3795900" cy="1152300"/>
          </a:xfrm>
        </p:grpSpPr>
        <p:sp>
          <p:nvSpPr>
            <p:cNvPr id="239" name="Google Shape;239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0"/>
            <p:cNvSpPr txBox="1"/>
            <p:nvPr/>
          </p:nvSpPr>
          <p:spPr>
            <a:xfrm>
              <a:off x="1730000" y="1365419"/>
              <a:ext cx="2237100" cy="11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в рейтинге лучших вузов в области ИИ по версии Альянса в Сфере ИИ (Рейтинг B+) единственный ВУЗ с таким рейтингом за пределами Москвы и Питера</a:t>
              </a:r>
              <a:endParaRPr sz="12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1" name="Google Shape;241;p40"/>
            <p:cNvSpPr txBox="1"/>
            <p:nvPr/>
          </p:nvSpPr>
          <p:spPr>
            <a:xfrm>
              <a:off x="811627" y="1739680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42" name="Google Shape;242;p40"/>
            <p:cNvSpPr txBox="1"/>
            <p:nvPr/>
          </p:nvSpPr>
          <p:spPr>
            <a:xfrm>
              <a:off x="522756" y="1739654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7</a:t>
              </a:r>
              <a:endParaRPr sz="2900" b="0" i="0" u="none" strike="noStrike" cap="none" dirty="0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grpSp>
        <p:nvGrpSpPr>
          <p:cNvPr id="243" name="Google Shape;243;p40"/>
          <p:cNvGrpSpPr/>
          <p:nvPr/>
        </p:nvGrpSpPr>
        <p:grpSpPr>
          <a:xfrm>
            <a:off x="6185368" y="1820436"/>
            <a:ext cx="5498600" cy="1319567"/>
            <a:chOff x="171200" y="1456776"/>
            <a:chExt cx="3795900" cy="989700"/>
          </a:xfrm>
        </p:grpSpPr>
        <p:sp>
          <p:nvSpPr>
            <p:cNvPr id="244" name="Google Shape;244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0"/>
            <p:cNvSpPr txBox="1"/>
            <p:nvPr/>
          </p:nvSpPr>
          <p:spPr>
            <a:xfrm>
              <a:off x="2032839" y="1565350"/>
              <a:ext cx="17745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ru-RU" sz="1500" dirty="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в рейтинге 100 лучших вузов по версии Forbes</a:t>
              </a:r>
              <a:endParaRPr sz="1500" b="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6" name="Google Shape;246;p40"/>
            <p:cNvSpPr txBox="1"/>
            <p:nvPr/>
          </p:nvSpPr>
          <p:spPr>
            <a:xfrm>
              <a:off x="999362" y="1765227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47" name="Google Shape;247;p40"/>
            <p:cNvSpPr txBox="1"/>
            <p:nvPr/>
          </p:nvSpPr>
          <p:spPr>
            <a:xfrm>
              <a:off x="586677" y="1771633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10</a:t>
              </a:r>
              <a:endParaRPr sz="2900" b="0" i="0" u="none" strike="noStrike" cap="none" dirty="0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grpSp>
        <p:nvGrpSpPr>
          <p:cNvPr id="248" name="Google Shape;248;p40"/>
          <p:cNvGrpSpPr/>
          <p:nvPr/>
        </p:nvGrpSpPr>
        <p:grpSpPr>
          <a:xfrm>
            <a:off x="6185367" y="3314811"/>
            <a:ext cx="5498609" cy="1319567"/>
            <a:chOff x="171200" y="1456776"/>
            <a:chExt cx="3795900" cy="989700"/>
          </a:xfrm>
        </p:grpSpPr>
        <p:sp>
          <p:nvSpPr>
            <p:cNvPr id="249" name="Google Shape;249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0"/>
            <p:cNvSpPr txBox="1"/>
            <p:nvPr/>
          </p:nvSpPr>
          <p:spPr>
            <a:xfrm>
              <a:off x="2061358" y="1649249"/>
              <a:ext cx="17745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ru-RU" sz="1500" dirty="0">
                  <a:solidFill>
                    <a:schemeClr val="lt1"/>
                  </a:solidFill>
                </a:rPr>
                <a:t>в </a:t>
              </a:r>
              <a:r>
                <a:rPr lang="ru-RU" sz="1500" b="1" dirty="0">
                  <a:solidFill>
                    <a:schemeClr val="lt1"/>
                  </a:solidFill>
                </a:rPr>
                <a:t>рейтинге лучших университетов </a:t>
              </a:r>
              <a:r>
                <a:rPr lang="ru-RU" sz="1500" dirty="0">
                  <a:solidFill>
                    <a:schemeClr val="lt1"/>
                  </a:solidFill>
                </a:rPr>
                <a:t>России от hh.ru – всего в списке 400 вузов</a:t>
              </a:r>
              <a:endParaRPr sz="15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1" name="Google Shape;251;p40"/>
            <p:cNvSpPr txBox="1"/>
            <p:nvPr/>
          </p:nvSpPr>
          <p:spPr>
            <a:xfrm>
              <a:off x="1011948" y="1771642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52" name="Google Shape;252;p40"/>
            <p:cNvSpPr txBox="1"/>
            <p:nvPr/>
          </p:nvSpPr>
          <p:spPr>
            <a:xfrm>
              <a:off x="632603" y="1771642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13</a:t>
              </a:r>
              <a:endParaRPr sz="2900" b="0" i="0" u="none" strike="noStrike" cap="none" dirty="0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sp>
        <p:nvSpPr>
          <p:cNvPr id="253" name="Google Shape;253;p40"/>
          <p:cNvSpPr/>
          <p:nvPr/>
        </p:nvSpPr>
        <p:spPr>
          <a:xfrm>
            <a:off x="336633" y="4957933"/>
            <a:ext cx="5450400" cy="8784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36633" y="4908933"/>
            <a:ext cx="5367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i="1" dirty="0">
                <a:solidFill>
                  <a:schemeClr val="dk1"/>
                </a:solidFill>
              </a:rPr>
              <a:t>С</a:t>
            </a:r>
            <a:r>
              <a:rPr lang="ru-RU" sz="19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уммарный набор в вуз порядка 15000 в год из них 10000 бюджетных мест</a:t>
            </a:r>
            <a:endParaRPr sz="17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6185367" y="4809167"/>
            <a:ext cx="58503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b="1" i="1" u="sng" dirty="0">
                <a:solidFill>
                  <a:schemeClr val="dk1"/>
                </a:solidFill>
              </a:rPr>
              <a:t>С</a:t>
            </a:r>
            <a:r>
              <a:rPr lang="ru-RU" sz="1900" b="1" i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уммарно</a:t>
            </a:r>
            <a:r>
              <a:rPr lang="ru-RU" sz="1900" i="1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около 500 студентов обучается в магистратурах, связанных с ИИ </a:t>
            </a:r>
            <a:endParaRPr sz="1900" i="1" u="sng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половины из них на контрактной основе</a:t>
            </a:r>
            <a:endParaRPr sz="19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программ в области ИИ</a:t>
            </a:r>
            <a:endParaRPr sz="1900"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6185375" y="4880126"/>
            <a:ext cx="5634300" cy="1486500"/>
          </a:xfrm>
          <a:prstGeom prst="frame">
            <a:avLst>
              <a:gd name="adj1" fmla="val 1942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8" y="2134156"/>
            <a:ext cx="692136" cy="658742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55" y="2085426"/>
            <a:ext cx="692136" cy="658742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202" y="3617673"/>
            <a:ext cx="692136" cy="6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36100" y="1023720"/>
            <a:ext cx="11302709" cy="323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 smtClean="0">
                <a:effectLst/>
                <a:latin typeface="Montserrat" panose="00000500000000000000" pitchFamily="2" charset="-52"/>
              </a:rPr>
              <a:t>Национальная </a:t>
            </a:r>
            <a:r>
              <a:rPr lang="ru-RU" sz="1800" b="0" i="1" u="none" strike="noStrike" dirty="0">
                <a:effectLst/>
                <a:latin typeface="Montserrat" panose="00000500000000000000" pitchFamily="2" charset="-52"/>
              </a:rPr>
              <a:t>стратегия развития ИИ на период до 2030 года</a:t>
            </a:r>
            <a:endParaRPr lang="ru-RU" sz="2800" b="0" dirty="0">
              <a:effectLst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hlinkClick r:id="rId4"/>
              </a:rPr>
              <a:t>https://www.consultant.ru/document/cons_doc_LAW_335184/1f32224a00901db9cf44793e9a5e35567a4212c7</a:t>
            </a:r>
            <a:r>
              <a:rPr lang="ru-RU" dirty="0" smtClean="0">
                <a:hlinkClick r:id="rId4"/>
              </a:rPr>
              <a:t>/</a:t>
            </a:r>
            <a:endParaRPr lang="ru-RU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63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r="32363"/>
          <a:stretch/>
        </p:blipFill>
        <p:spPr>
          <a:xfrm>
            <a:off x="191589" y="1963519"/>
            <a:ext cx="5199600" cy="3258000"/>
          </a:xfrm>
          <a:prstGeom prst="roundRect">
            <a:avLst>
              <a:gd name="adj" fmla="val 7684"/>
            </a:avLst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2014597" y="109225"/>
            <a:ext cx="98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Грант «Искусственный интеллект»</a:t>
            </a:r>
            <a:b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акту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</a:rPr>
              <a:t>альное 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решение поставленных задач  </a:t>
            </a:r>
            <a:endParaRPr sz="2500" b="1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6096000" y="923109"/>
            <a:ext cx="5986500" cy="5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763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>
                <a:solidFill>
                  <a:srgbClr val="980000"/>
                </a:solidFill>
              </a:rPr>
              <a:t>Цель программы:</a:t>
            </a:r>
            <a:endParaRPr sz="1600" b="1" dirty="0">
              <a:solidFill>
                <a:srgbClr val="980000"/>
              </a:solidFill>
            </a:endParaRPr>
          </a:p>
          <a:p>
            <a:pPr marL="544831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/>
              <a:t>Подготовка инженерных кадров в области ИИ</a:t>
            </a:r>
            <a:endParaRPr sz="1600" b="1" dirty="0">
              <a:solidFill>
                <a:schemeClr val="dk1"/>
              </a:solidFill>
            </a:endParaRPr>
          </a:p>
          <a:p>
            <a:pPr marL="544831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800" b="1" dirty="0"/>
          </a:p>
          <a:p>
            <a:pPr marL="8763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>
                <a:solidFill>
                  <a:srgbClr val="980000"/>
                </a:solidFill>
              </a:rPr>
              <a:t>Ключевые области компетенций:</a:t>
            </a:r>
            <a:endParaRPr sz="1600" b="1" dirty="0">
              <a:solidFill>
                <a:srgbClr val="980000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/>
              <a:t>Прикладное м</a:t>
            </a:r>
            <a:r>
              <a:rPr lang="ru-RU" sz="1600" dirty="0">
                <a:solidFill>
                  <a:schemeClr val="dk1"/>
                </a:solidFill>
              </a:rPr>
              <a:t>ашинное обучение и искусственный интеллект</a:t>
            </a:r>
            <a:endParaRPr sz="1600" dirty="0">
              <a:solidFill>
                <a:schemeClr val="dk1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Промышленная разработка программного обеспечения</a:t>
            </a:r>
            <a:endParaRPr sz="1600" dirty="0">
              <a:solidFill>
                <a:schemeClr val="dk1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Автоматизация администрирования и машинного обучения</a:t>
            </a:r>
            <a:endParaRPr sz="1600" dirty="0"/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373380" lvl="0" indent="-285750">
              <a:lnSpc>
                <a:spcPct val="125000"/>
              </a:lnSpc>
              <a:spcBef>
                <a:spcPts val="0"/>
              </a:spcBef>
              <a:buSzPts val="1600"/>
            </a:pPr>
            <a:r>
              <a:rPr lang="ru-RU" sz="1800" b="1" dirty="0">
                <a:solidFill>
                  <a:srgbClr val="0133A3"/>
                </a:solidFill>
              </a:rPr>
              <a:t>4</a:t>
            </a:r>
            <a:r>
              <a:rPr lang="ru-RU" sz="1600" b="1" dirty="0">
                <a:solidFill>
                  <a:srgbClr val="0133A3"/>
                </a:solidFill>
              </a:rPr>
              <a:t> </a:t>
            </a:r>
            <a:r>
              <a:rPr lang="ru-RU" sz="1600" b="1" dirty="0">
                <a:solidFill>
                  <a:schemeClr val="dk1"/>
                </a:solidFill>
              </a:rPr>
              <a:t>программы магистратуры и </a:t>
            </a:r>
            <a:r>
              <a:rPr lang="ru-RU" sz="1800" b="1" dirty="0">
                <a:solidFill>
                  <a:srgbClr val="0133A3"/>
                </a:solidFill>
              </a:rPr>
              <a:t>2</a:t>
            </a:r>
            <a:r>
              <a:rPr lang="ru-RU" sz="1600" b="1" dirty="0">
                <a:solidFill>
                  <a:schemeClr val="dk1"/>
                </a:solidFill>
              </a:rPr>
              <a:t> программы бакалавриата</a:t>
            </a:r>
            <a:endParaRPr sz="1600" b="1" dirty="0">
              <a:solidFill>
                <a:schemeClr val="dk1"/>
              </a:solidFill>
            </a:endParaRPr>
          </a:p>
          <a:p>
            <a:pPr marL="37338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6</a:t>
            </a:r>
            <a:r>
              <a:rPr lang="ru-RU" sz="1600" b="1" dirty="0">
                <a:solidFill>
                  <a:schemeClr val="dk1"/>
                </a:solidFill>
              </a:rPr>
              <a:t> региональных партнеров </a:t>
            </a:r>
            <a:br>
              <a:rPr lang="ru-RU" sz="1600" b="1" dirty="0">
                <a:solidFill>
                  <a:schemeClr val="dk1"/>
                </a:solidFill>
              </a:rPr>
            </a:br>
            <a:r>
              <a:rPr lang="ru-RU" sz="1600" b="1" dirty="0">
                <a:solidFill>
                  <a:schemeClr val="dk1"/>
                </a:solidFill>
              </a:rPr>
              <a:t>(ТюмГУ, ВлГУ</a:t>
            </a:r>
            <a:r>
              <a:rPr lang="ru-RU" sz="1600" b="1" dirty="0"/>
              <a:t>, АлтГУ, СФУ, СамГТУ, КГЭУ)</a:t>
            </a:r>
            <a:endParaRPr sz="1600" b="1" dirty="0">
              <a:solidFill>
                <a:schemeClr val="dk1"/>
              </a:solidFill>
            </a:endParaRPr>
          </a:p>
          <a:p>
            <a:pPr marL="37338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13</a:t>
            </a:r>
            <a:r>
              <a:rPr lang="ru-RU" sz="1600" b="1" dirty="0"/>
              <a:t> программ ДПО сотрудникам Вузов партнеров</a:t>
            </a:r>
            <a:endParaRPr sz="1600" b="1" dirty="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4</a:t>
            </a:r>
            <a:r>
              <a:rPr lang="ru-RU" sz="1600" b="1" dirty="0"/>
              <a:t> партнера компании ИТ</a:t>
            </a:r>
            <a:endParaRPr sz="1600" b="1" dirty="0"/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89" y="5275636"/>
            <a:ext cx="1523304" cy="152330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2097655" y="5709966"/>
            <a:ext cx="3064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2872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Сайт программы – </a:t>
            </a:r>
            <a:r>
              <a:rPr lang="ru-RU" sz="1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https://aiengineer.urfu.ru/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191600" y="1020000"/>
            <a:ext cx="61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980000"/>
                </a:solidFill>
              </a:rPr>
              <a:t>Грант соответствует целям и задачам ВУЗа, дает финансовую основу достижения целей</a:t>
            </a:r>
            <a:endParaRPr sz="1600" dirty="0">
              <a:solidFill>
                <a:srgbClr val="980000"/>
              </a:solidFill>
            </a:endParaRPr>
          </a:p>
        </p:txBody>
      </p:sp>
      <p:pic>
        <p:nvPicPr>
          <p:cNvPr id="2" name="Google Shape;439;p50">
            <a:extLst>
              <a:ext uri="{FF2B5EF4-FFF2-40B4-BE49-F238E27FC236}">
                <a16:creationId xmlns:a16="http://schemas.microsoft.com/office/drawing/2014/main" id="{0A46B928-34A7-54AC-546F-6E5EE08D64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1010" y="5365063"/>
            <a:ext cx="1214600" cy="64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0;p50">
            <a:extLst>
              <a:ext uri="{FF2B5EF4-FFF2-40B4-BE49-F238E27FC236}">
                <a16:creationId xmlns:a16="http://schemas.microsoft.com/office/drawing/2014/main" id="{BB8289BD-E50A-B598-E076-B21EEC8822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46074" y="5277659"/>
            <a:ext cx="762313" cy="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1;p50">
            <a:extLst>
              <a:ext uri="{FF2B5EF4-FFF2-40B4-BE49-F238E27FC236}">
                <a16:creationId xmlns:a16="http://schemas.microsoft.com/office/drawing/2014/main" id="{963F583E-E07F-1081-0EEA-5A0F84011C9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99396" y="5301333"/>
            <a:ext cx="761771" cy="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44;p50">
            <a:extLst>
              <a:ext uri="{FF2B5EF4-FFF2-40B4-BE49-F238E27FC236}">
                <a16:creationId xmlns:a16="http://schemas.microsoft.com/office/drawing/2014/main" id="{8DA9CCED-6953-DF22-87B8-17B905AE887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71601" y="6202617"/>
            <a:ext cx="1192535" cy="63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2761" y="5993499"/>
            <a:ext cx="840412" cy="8054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9085" y="6202617"/>
            <a:ext cx="2233891" cy="57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/>
          <p:nvPr/>
        </p:nvSpPr>
        <p:spPr>
          <a:xfrm>
            <a:off x="1999480" y="199944"/>
            <a:ext cx="86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Востребованность тематики ИИ  </a:t>
            </a:r>
            <a:r>
              <a:rPr lang="ru-RU" sz="20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образовании </a:t>
            </a:r>
            <a:r>
              <a:rPr lang="ru-RU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ИРИТ-РТФ УРФУ</a:t>
            </a:r>
            <a:endParaRPr dirty="0"/>
          </a:p>
        </p:txBody>
      </p:sp>
      <p:sp>
        <p:nvSpPr>
          <p:cNvPr id="458" name="Google Shape;458;p51"/>
          <p:cNvSpPr txBox="1"/>
          <p:nvPr/>
        </p:nvSpPr>
        <p:spPr>
          <a:xfrm>
            <a:off x="302200" y="1108000"/>
            <a:ext cx="5416200" cy="2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marR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1945900" y="1952900"/>
            <a:ext cx="5020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328188" y="1034145"/>
            <a:ext cx="5544600" cy="4538938"/>
          </a:xfrm>
          <a:prstGeom prst="roundRect">
            <a:avLst>
              <a:gd name="adj" fmla="val 13610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9.04.01 Инженерия искусственного интеллекта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Разработка крупных программных систем, использующих машинное обучение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09.04.02 Practical Artificial Intelligence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Методы и инструменты решения прикладных задач с использованием искусственного </a:t>
            </a:r>
            <a:r>
              <a:rPr lang="ru-RU" sz="1600" dirty="0" smtClean="0">
                <a:solidFill>
                  <a:schemeClr val="dk1"/>
                </a:solidFill>
              </a:rPr>
              <a:t>интеллекта</a:t>
            </a:r>
          </a:p>
          <a:p>
            <a:pPr lvl="0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9.04.01 Инженерия машинного обучения (+ </a:t>
            </a:r>
            <a:r>
              <a:rPr lang="ru-RU" sz="1600" b="1" dirty="0" err="1">
                <a:solidFill>
                  <a:srgbClr val="0133A3"/>
                </a:solidFill>
              </a:rPr>
              <a:t>EdTech</a:t>
            </a:r>
            <a:r>
              <a:rPr lang="ru-RU" sz="1600" b="1" dirty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Инженерия данных, ML инженерия, ML </a:t>
            </a:r>
            <a:r>
              <a:rPr lang="ru-RU" sz="1600" dirty="0" err="1">
                <a:solidFill>
                  <a:schemeClr val="dk1"/>
                </a:solidFill>
              </a:rPr>
              <a:t>full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stack</a:t>
            </a:r>
            <a:endParaRPr lang="ru-RU" sz="1600" dirty="0">
              <a:solidFill>
                <a:schemeClr val="dk1"/>
              </a:solidFill>
            </a:endParaRPr>
          </a:p>
          <a:p>
            <a:pPr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09.04.02 Прикладной искусственный интеллект (+ </a:t>
            </a:r>
            <a:r>
              <a:rPr lang="ru-RU" sz="1600" b="1" dirty="0" err="1">
                <a:solidFill>
                  <a:srgbClr val="0133A3"/>
                </a:solidFill>
              </a:rPr>
              <a:t>Нетология</a:t>
            </a:r>
            <a:r>
              <a:rPr lang="ru-RU" sz="1600" b="1" dirty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Аналитики данных, </a:t>
            </a:r>
            <a:r>
              <a:rPr lang="ru-RU" sz="1600" dirty="0" err="1">
                <a:solidFill>
                  <a:schemeClr val="dk1"/>
                </a:solidFill>
              </a:rPr>
              <a:t>data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science</a:t>
            </a:r>
            <a:r>
              <a:rPr lang="ru-RU" sz="1600" dirty="0">
                <a:solidFill>
                  <a:schemeClr val="dk1"/>
                </a:solidFill>
              </a:rPr>
              <a:t>, отраслевая специфика ИИ</a:t>
            </a:r>
            <a:endParaRPr lang="ru-RU" sz="1600" dirty="0"/>
          </a:p>
          <a:p>
            <a:pPr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09.04.02 Прикладной </a:t>
            </a:r>
            <a:r>
              <a:rPr lang="ru-RU" sz="1600" b="1" dirty="0" smtClean="0">
                <a:solidFill>
                  <a:srgbClr val="0133A3"/>
                </a:solidFill>
              </a:rPr>
              <a:t>анализ данных (+ </a:t>
            </a:r>
            <a:r>
              <a:rPr lang="ru-RU" sz="1600" b="1" dirty="0" err="1" smtClean="0">
                <a:solidFill>
                  <a:srgbClr val="0133A3"/>
                </a:solidFill>
              </a:rPr>
              <a:t>Сбер</a:t>
            </a:r>
            <a:r>
              <a:rPr lang="ru-RU" sz="1600" b="1" dirty="0" smtClean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Аналитики данных, </a:t>
            </a:r>
            <a:r>
              <a:rPr lang="ru-RU" sz="1600" dirty="0" err="1">
                <a:solidFill>
                  <a:schemeClr val="dk1"/>
                </a:solidFill>
              </a:rPr>
              <a:t>data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science</a:t>
            </a:r>
            <a:r>
              <a:rPr lang="ru-RU" sz="1600" dirty="0">
                <a:solidFill>
                  <a:schemeClr val="dk1"/>
                </a:solidFill>
              </a:rPr>
              <a:t>, отраслевая специфика </a:t>
            </a:r>
            <a:r>
              <a:rPr lang="ru-RU" sz="1600" dirty="0" smtClean="0">
                <a:solidFill>
                  <a:schemeClr val="dk1"/>
                </a:solidFill>
              </a:rPr>
              <a:t>ИИ</a:t>
            </a:r>
            <a:endParaRPr sz="1600" dirty="0"/>
          </a:p>
        </p:txBody>
      </p:sp>
      <p:sp>
        <p:nvSpPr>
          <p:cNvPr id="461" name="Google Shape;461;p51"/>
          <p:cNvSpPr/>
          <p:nvPr/>
        </p:nvSpPr>
        <p:spPr>
          <a:xfrm>
            <a:off x="420250" y="5634471"/>
            <a:ext cx="10682700" cy="1015800"/>
          </a:xfrm>
          <a:prstGeom prst="frame">
            <a:avLst>
              <a:gd name="adj1" fmla="val 1284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5964850" y="1059829"/>
            <a:ext cx="5919217" cy="2597769"/>
          </a:xfrm>
          <a:prstGeom prst="roundRect">
            <a:avLst>
              <a:gd name="adj" fmla="val 260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133A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09.03.01 Алгоритмы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использования методов искусственного интеллекта в программных проектах и при решении прикладных задач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09.03.03 Прикладной искусственный интеллект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 прикладных аспектов решения задач с использованием больших данных и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498588" y="5603777"/>
            <a:ext cx="10748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5125"/>
            <a:r>
              <a:rPr lang="ru-RU" sz="2000" b="1" dirty="0">
                <a:solidFill>
                  <a:srgbClr val="FF0000"/>
                </a:solidFill>
              </a:rPr>
              <a:t>Стратегия будущего: </a:t>
            </a:r>
          </a:p>
          <a:p>
            <a:pPr marL="444500" lvl="0" indent="-358775">
              <a:buFont typeface="Arial" panose="020B0604020202020204" pitchFamily="34" charset="0"/>
              <a:buChar char="•"/>
            </a:pPr>
            <a:r>
              <a:rPr lang="ru-RU" sz="2000" u="sng" dirty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Сквозной модуль в программах ВО с отраслевой </a:t>
            </a:r>
            <a:r>
              <a:rPr lang="ru-RU" sz="2000" u="sng" dirty="0" smtClean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спецификой</a:t>
            </a:r>
            <a:endParaRPr lang="ru-RU" sz="2000" u="sng" dirty="0">
              <a:solidFill>
                <a:srgbClr val="0133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60;p51"/>
          <p:cNvSpPr/>
          <p:nvPr/>
        </p:nvSpPr>
        <p:spPr>
          <a:xfrm>
            <a:off x="5964850" y="3740937"/>
            <a:ext cx="5919217" cy="1779501"/>
          </a:xfrm>
          <a:prstGeom prst="roundRect">
            <a:avLst>
              <a:gd name="adj" fmla="val 32529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rgbClr val="0133A3"/>
                </a:solidFill>
              </a:rPr>
              <a:t>2.3.1 Системный анализ, управление, обработка информации и статистика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 smtClean="0">
                <a:solidFill>
                  <a:schemeClr val="dk1"/>
                </a:solidFill>
              </a:rPr>
              <a:t>Прикладные исследовательские проекты с использованием ИИ как инструмента решения задач</a:t>
            </a:r>
            <a:endParaRPr lang="ru-RU" sz="1600" dirty="0">
              <a:solidFill>
                <a:schemeClr val="dk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4314" y="933717"/>
            <a:ext cx="210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Магистратуры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4490" y="1108000"/>
            <a:ext cx="1883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 smtClean="0">
                <a:solidFill>
                  <a:srgbClr val="FF0000"/>
                </a:solidFill>
              </a:rPr>
              <a:t>Бакалавриат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73685" y="3718986"/>
            <a:ext cx="190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Аспирантура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6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1949716" y="268942"/>
            <a:ext cx="9404084" cy="4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5913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 dirty="0"/>
          </a:p>
        </p:txBody>
      </p:sp>
      <p:sp>
        <p:nvSpPr>
          <p:cNvPr id="193" name="Google Shape;193;p17" descr="УБРиР - услуги и продукты банка, адреса отделений ...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07;p17"/>
          <p:cNvSpPr/>
          <p:nvPr/>
        </p:nvSpPr>
        <p:spPr>
          <a:xfrm>
            <a:off x="1613715" y="119922"/>
            <a:ext cx="926936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5913" lvl="1" algn="ctr">
              <a:lnSpc>
                <a:spcPct val="120000"/>
              </a:lnSpc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cs typeface="Arial" panose="020B0604020202020204" pitchFamily="34" charset="0"/>
                <a:sym typeface="Arial"/>
              </a:rPr>
              <a:t>Примеры программ  ДПО (ПК/ПП)</a:t>
            </a:r>
          </a:p>
        </p:txBody>
      </p:sp>
      <p:graphicFrame>
        <p:nvGraphicFramePr>
          <p:cNvPr id="16" name="Google Shape;514;p55"/>
          <p:cNvGraphicFramePr/>
          <p:nvPr>
            <p:extLst>
              <p:ext uri="{D42A27DB-BD31-4B8C-83A1-F6EECF244321}">
                <p14:modId xmlns:p14="http://schemas.microsoft.com/office/powerpoint/2010/main" val="217249851"/>
              </p:ext>
            </p:extLst>
          </p:nvPr>
        </p:nvGraphicFramePr>
        <p:xfrm>
          <a:off x="428625" y="952206"/>
          <a:ext cx="11138590" cy="57579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86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/>
                        <a:t>№</a:t>
                      </a:r>
                      <a:endParaRPr sz="17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 программы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Объем, часов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1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Программирование на Python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2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Основы SQL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72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3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Искусственный интеллект и машинное обучение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63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4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Приложения искусственного интеллекта: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Программирование глубоких нейронных сетей на Python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Обработка естественного языка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Компьютерное зрение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378 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63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5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Разработка приложений искусственного интеллекта: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Операционная система Linux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Программирование на Python</a:t>
                      </a:r>
                      <a:endParaRPr sz="1800" u="none" strike="noStrike" cap="none" dirty="0"/>
                    </a:p>
                    <a:p>
                      <a:pPr marL="342900" marR="0" lvl="0" indent="-3365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800" u="none" strike="noStrike" cap="none" dirty="0"/>
                        <a:t>Программная инженерия для систем ИИ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486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6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Анализ временных рядов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7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Кибербезопасность в электроэнергетике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8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Машинное обучение в энергетике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9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Программирование глубоких нейронных сетей на Python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dirty="0"/>
                        <a:t>10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Операционная система Linux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108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 dirty="0"/>
                        <a:t>11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Руководитель проектов в ИИ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144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05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22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1949716" y="268942"/>
            <a:ext cx="9404084" cy="4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5913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 dirty="0"/>
          </a:p>
        </p:txBody>
      </p:sp>
      <p:sp>
        <p:nvSpPr>
          <p:cNvPr id="193" name="Google Shape;193;p17" descr="УБРиР - услуги и продукты банка, адреса отделений ..."/>
          <p:cNvSpPr/>
          <p:nvPr/>
        </p:nvSpPr>
        <p:spPr>
          <a:xfrm>
            <a:off x="5962650" y="345928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07;p17"/>
          <p:cNvSpPr/>
          <p:nvPr/>
        </p:nvSpPr>
        <p:spPr>
          <a:xfrm>
            <a:off x="1245414" y="69760"/>
            <a:ext cx="926936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5913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smtClean="0">
                <a:solidFill>
                  <a:schemeClr val="bg1"/>
                </a:solidFill>
                <a:latin typeface="Montserrat ExtraBold" panose="00000900000000000000" pitchFamily="2" charset="-52"/>
                <a:cs typeface="Arial" panose="020B0604020202020204" pitchFamily="34" charset="0"/>
                <a:sym typeface="Arial"/>
              </a:rPr>
              <a:t>Специальности ИИ</a:t>
            </a:r>
            <a:endParaRPr lang="ru-RU" sz="4000" b="1" dirty="0">
              <a:solidFill>
                <a:schemeClr val="bg1"/>
              </a:solidFill>
              <a:latin typeface="Montserrat ExtraBold" panose="00000900000000000000" pitchFamily="2" charset="-52"/>
              <a:cs typeface="Arial" panose="020B0604020202020204" pitchFamily="34" charset="0"/>
              <a:sym typeface="Arial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94196"/>
              </p:ext>
            </p:extLst>
          </p:nvPr>
        </p:nvGraphicFramePr>
        <p:xfrm>
          <a:off x="148485" y="1048261"/>
          <a:ext cx="3921359" cy="5687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040239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389474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52434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39212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786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Инженерия ИИ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4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40001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Программная инженерия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Инжиниринг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Иностранные языки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12561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Философия и методология науки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1996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Информационная безопасность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Спортивный анализ данных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Управление проектами ИИ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48949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60753"/>
              </p:ext>
            </p:extLst>
          </p:nvPr>
        </p:nvGraphicFramePr>
        <p:xfrm>
          <a:off x="4133089" y="1052805"/>
          <a:ext cx="4020312" cy="56736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234474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281787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58803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45248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514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Инженерия Машиного</a:t>
                      </a:r>
                      <a:r>
                        <a:rPr lang="ru-RU" sz="12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Обучения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2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Системы</a:t>
                      </a:r>
                      <a:r>
                        <a:rPr lang="ru-RU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хранения </a:t>
                      </a:r>
                      <a:r>
                        <a:rPr 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BigData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больших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3754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Программная инженерия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Углубленное</a:t>
                      </a:r>
                      <a:r>
                        <a:rPr lang="ru-RU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программирование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Иностранные языки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245155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Этика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1996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Управление проектами ИИ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48949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179378"/>
              </p:ext>
            </p:extLst>
          </p:nvPr>
        </p:nvGraphicFramePr>
        <p:xfrm>
          <a:off x="8253222" y="1061822"/>
          <a:ext cx="3680461" cy="565965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839212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379808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36925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24516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748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Прикладной</a:t>
                      </a:r>
                      <a:r>
                        <a:rPr lang="ru-RU" sz="14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ИИ</a:t>
                      </a:r>
                      <a:endParaRPr lang="ru-RU" sz="1400" b="0" u="none" strike="noStrike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4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42616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Спортивный анализ данных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больших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39504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вэб-технологии в бизнесе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разработка вэб приложений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разработка мобильных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App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247175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Бизнес-аналитика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методы доступа к данным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75734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94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НАПРАВЛЕНИЯ ИССЛЕДОВАНИЙ В ИИ ИРИТ-РТФ</a:t>
            </a:r>
            <a:endParaRPr lang="ru-RU" dirty="0"/>
          </a:p>
        </p:txBody>
      </p:sp>
      <p:sp>
        <p:nvSpPr>
          <p:cNvPr id="69" name="Объект 2"/>
          <p:cNvSpPr>
            <a:spLocks noGrp="1"/>
          </p:cNvSpPr>
          <p:nvPr>
            <p:ph idx="1"/>
          </p:nvPr>
        </p:nvSpPr>
        <p:spPr>
          <a:xfrm>
            <a:off x="136479" y="1123059"/>
            <a:ext cx="9744271" cy="559828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Промышленные системы обработки информации 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dirty="0" smtClean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измерительные </a:t>
            </a: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системы, автоматизация, обработка информации </a:t>
            </a:r>
            <a:r>
              <a:rPr lang="ru-RU" sz="2200" dirty="0" smtClean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датчиков.</a:t>
            </a:r>
            <a:endParaRPr lang="ru-RU" sz="2200" dirty="0">
              <a:solidFill>
                <a:schemeClr val="accent6">
                  <a:lumMod val="10000"/>
                </a:schemeClr>
              </a:solidFill>
              <a:cs typeface="Mongolian Baiti" panose="03000500000000000000" pitchFamily="66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Анализ сигналов и изображений в медицинских приложениях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	 </a:t>
            </a: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(система поддержки принятия врачебных решений)</a:t>
            </a:r>
          </a:p>
          <a:p>
            <a:pPr marL="25400" lvl="1" indent="388938">
              <a:lnSpc>
                <a:spcPct val="120000"/>
              </a:lnSpc>
            </a:pPr>
            <a:r>
              <a:rPr lang="ru-RU" b="1" dirty="0" smtClean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Прикладные </a:t>
            </a:r>
            <a:r>
              <a:rPr lang="ru-RU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задачи: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Предиктивная аналитика  (прогнозирование состояний систем)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Системы поддержки принятия управленческих решений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Выявление закономерностей и связей в данных клиентов 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Автоматические системы обработки видео/фото, текстовой и другой информации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И другие задачи</a:t>
            </a:r>
          </a:p>
          <a:p>
            <a:pPr marL="968219" lvl="1" indent="-342900">
              <a:lnSpc>
                <a:spcPct val="120000"/>
              </a:lnSpc>
            </a:pPr>
            <a:endParaRPr lang="ru-RU" sz="22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70" name="Google Shape;4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5261" y="4789325"/>
            <a:ext cx="2725544" cy="82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13" descr="Российские компании объединились для создания нового вендора / Хаб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9524875" y="1295530"/>
            <a:ext cx="1504710" cy="6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Клиника «Профессорская плюс», Екатеринбург - отзывы - ПроДокторов">
            <a:extLst>
              <a:ext uri="{FF2B5EF4-FFF2-40B4-BE49-F238E27FC236}">
                <a16:creationId xmlns:a16="http://schemas.microsoft.com/office/drawing/2014/main" id="{93AC9296-21D6-E01A-492F-1F209663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3" r="10808"/>
          <a:stretch/>
        </p:blipFill>
        <p:spPr bwMode="auto">
          <a:xfrm>
            <a:off x="10506075" y="2421436"/>
            <a:ext cx="1473297" cy="9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oogle Shape;4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5261" y="2457698"/>
            <a:ext cx="791970" cy="86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9585" y="983987"/>
            <a:ext cx="949787" cy="12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1"/>
            <a:ext cx="12191999" cy="76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5539" y="127890"/>
            <a:ext cx="9609986" cy="662782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</a:rPr>
              <a:t>Академические Партнеры Центра</a:t>
            </a:r>
          </a:p>
        </p:txBody>
      </p:sp>
      <p:sp>
        <p:nvSpPr>
          <p:cNvPr id="19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4102" y="1878709"/>
            <a:ext cx="49066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700" b="1" dirty="0">
                <a:latin typeface="Arial" panose="020B0604020202020204" pitchFamily="34" charset="0"/>
                <a:cs typeface="Arial" panose="020B0604020202020204" pitchFamily="34" charset="0"/>
              </a:rPr>
              <a:t>Елена Акимова.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Ведущий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sz="1700" dirty="0">
                <a:latin typeface="Arial"/>
                <a:cs typeface="Arial"/>
              </a:rPr>
              <a:t> Институт математики и механики им. Н.Н. Красовского УрО РАН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94FA82A-D9A1-F941-8E9B-42D7EFE7D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94"/>
          <a:stretch/>
        </p:blipFill>
        <p:spPr>
          <a:xfrm>
            <a:off x="10895057" y="1614843"/>
            <a:ext cx="1028881" cy="946016"/>
          </a:xfrm>
          <a:prstGeom prst="rect">
            <a:avLst/>
          </a:prstGeom>
        </p:spPr>
      </p:pic>
      <p:sp>
        <p:nvSpPr>
          <p:cNvPr id="32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8332" y="2715614"/>
            <a:ext cx="47811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700" dirty="0" smtClean="0">
                <a:latin typeface="Arial"/>
                <a:cs typeface="Arial"/>
              </a:rPr>
              <a:t>администратор </a:t>
            </a:r>
            <a:r>
              <a:rPr lang="ru-RU" sz="1700" dirty="0">
                <a:latin typeface="Arial"/>
                <a:cs typeface="Arial"/>
              </a:rPr>
              <a:t>супер компьютера</a:t>
            </a:r>
          </a:p>
        </p:txBody>
      </p:sp>
      <p:sp>
        <p:nvSpPr>
          <p:cNvPr id="33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24480" y="3204501"/>
            <a:ext cx="4845933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Владимир Мисилов.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dirty="0">
                <a:latin typeface="Arial"/>
                <a:cs typeface="Arial"/>
              </a:rPr>
              <a:t> </a:t>
            </a:r>
            <a:br>
              <a:rPr lang="ru-RU" dirty="0">
                <a:latin typeface="Arial"/>
                <a:cs typeface="Arial"/>
              </a:rPr>
            </a:br>
            <a:r>
              <a:rPr lang="ru-RU" dirty="0">
                <a:latin typeface="Arial"/>
                <a:cs typeface="Arial"/>
              </a:rPr>
              <a:t>ИММ им. Н.Н. Красовского УрО РАН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EA363E1-9BC3-9028-FCEC-4076FD174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5" t="9485" r="17940" b="18708"/>
          <a:stretch/>
        </p:blipFill>
        <p:spPr>
          <a:xfrm>
            <a:off x="11064274" y="2929428"/>
            <a:ext cx="791026" cy="952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7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6718138" y="816054"/>
            <a:ext cx="5150042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Институт Математики и Механики УрРО РАН, специализация: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Суперкомпьютеры, параллелизации вычислений</a:t>
            </a:r>
            <a:endParaRPr lang="ru-RU" sz="1600" dirty="0">
              <a:latin typeface="Arial"/>
              <a:cs typeface="Arial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774865" y="1112520"/>
            <a:ext cx="0" cy="552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4DBC5F7-5E2A-5271-B89D-601386332C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86" b="2147"/>
          <a:stretch/>
        </p:blipFill>
        <p:spPr>
          <a:xfrm>
            <a:off x="56832" y="1811371"/>
            <a:ext cx="5413575" cy="111658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1FB194E-43A4-8AF5-2901-6FFA96186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25" y="2884003"/>
            <a:ext cx="4754024" cy="1167155"/>
          </a:xfrm>
          <a:prstGeom prst="rect">
            <a:avLst/>
          </a:prstGeom>
        </p:spPr>
      </p:pic>
      <p:sp>
        <p:nvSpPr>
          <p:cNvPr id="41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1112656" y="806213"/>
            <a:ext cx="466220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Анализа Больших данных ВШЭ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(Lambda)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20+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исследователей по использованию ИИ в физике и анализе промышленных процессов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208169" y="4112040"/>
            <a:ext cx="9371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ИММ УрО РАН - главная страница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6"/>
          <a:stretch/>
        </p:blipFill>
        <p:spPr bwMode="auto">
          <a:xfrm>
            <a:off x="5868978" y="887937"/>
            <a:ext cx="824055" cy="8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6007DDD-2800-E184-1CEF-E0D9A5C4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374" y="4392131"/>
            <a:ext cx="905797" cy="817734"/>
          </a:xfrm>
          <a:prstGeom prst="rect">
            <a:avLst/>
          </a:prstGeom>
        </p:spPr>
      </p:pic>
      <p:sp>
        <p:nvSpPr>
          <p:cNvPr id="45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37457" y="4588354"/>
            <a:ext cx="4514851" cy="55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latin typeface="arial" panose="020B0604020202020204" pitchFamily="34" charset="0"/>
              </a:rPr>
              <a:t>Александр</a:t>
            </a:r>
            <a:r>
              <a:rPr lang="ru-RU" b="1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Сергеев,   </a:t>
            </a:r>
            <a:r>
              <a:rPr lang="ru-RU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к.т.н, УРФУ,  когнетивные науки, Прикладное МО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49013" y="4236429"/>
            <a:ext cx="451485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в когнитивных науках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Google Shape;431;p32">
            <a:extLst>
              <a:ext uri="{FF2B5EF4-FFF2-40B4-BE49-F238E27FC236}">
                <a16:creationId xmlns:a16="http://schemas.microsoft.com/office/drawing/2014/main" id="{CC47F1A0-A068-8DC3-88F0-0AE982590298}"/>
              </a:ext>
            </a:extLst>
          </p:cNvPr>
          <p:cNvSpPr txBox="1"/>
          <p:nvPr/>
        </p:nvSpPr>
        <p:spPr>
          <a:xfrm>
            <a:off x="249013" y="5314340"/>
            <a:ext cx="451484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sz="1600" b="1" dirty="0">
                <a:latin typeface="arial" panose="020B0604020202020204" pitchFamily="34" charset="0"/>
              </a:rPr>
              <a:t>Александр Храмов </a:t>
            </a:r>
            <a:r>
              <a:rPr lang="ru-RU" sz="1600" b="0" i="0" dirty="0">
                <a:effectLst/>
                <a:latin typeface="Commissioner"/>
              </a:rPr>
              <a:t>главный научный сотрудник Балтийского центра нейротехнологий и искусственного интеллекта Д.ф.-м.н., профессор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3BB9000-CC98-2306-453C-3AA435719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9374" y="5285523"/>
            <a:ext cx="880037" cy="95158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964127" y="4973891"/>
            <a:ext cx="50012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Никифорова Анастасия, </a:t>
            </a:r>
            <a:r>
              <a:rPr lang="ru-RU" dirty="0"/>
              <a:t>к.м.н.</a:t>
            </a:r>
          </a:p>
          <a:p>
            <a:r>
              <a:rPr lang="ru-RU" sz="1700" dirty="0" smtClean="0"/>
              <a:t>Главный врач профессорская +, Ассистент </a:t>
            </a:r>
            <a:r>
              <a:rPr lang="ru-RU" sz="1700" dirty="0"/>
              <a:t>кафедры профилактической и семейной медицины </a:t>
            </a:r>
            <a:r>
              <a:rPr lang="ru-RU" sz="1700" dirty="0" smtClean="0"/>
              <a:t>УГМУ</a:t>
            </a:r>
            <a:endParaRPr lang="en-US" altLang="ru-RU" dirty="0"/>
          </a:p>
        </p:txBody>
      </p:sp>
      <p:sp>
        <p:nvSpPr>
          <p:cNvPr id="78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93845" y="4121881"/>
            <a:ext cx="548714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</a:t>
            </a:r>
            <a:r>
              <a:rPr lang="ru-RU" b="1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здравоохранении </a:t>
            </a:r>
            <a:br>
              <a:rPr lang="ru-RU" b="1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(психиатрия, офтальмология)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937622" y="4659568"/>
            <a:ext cx="4866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Кулябин</a:t>
            </a:r>
            <a:r>
              <a:rPr lang="ru-RU" b="1" dirty="0" smtClean="0"/>
              <a:t> Михаил </a:t>
            </a:r>
            <a:r>
              <a:rPr lang="en-US" b="1" dirty="0" smtClean="0"/>
              <a:t>PHD, Siemens R&amp;D, FAU</a:t>
            </a:r>
            <a:endParaRPr lang="en-US" alt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13" y="835001"/>
            <a:ext cx="756154" cy="960680"/>
          </a:xfrm>
          <a:prstGeom prst="rect">
            <a:avLst/>
          </a:prstGeom>
        </p:spPr>
      </p:pic>
      <p:pic>
        <p:nvPicPr>
          <p:cNvPr id="19458" name="Picture 2" descr="Mikhail Kulyabi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6" r="13581" b="32225"/>
          <a:stretch/>
        </p:blipFill>
        <p:spPr bwMode="auto">
          <a:xfrm>
            <a:off x="10983913" y="4049054"/>
            <a:ext cx="871387" cy="8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Никифорова Анастасия Андреевна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7623" r="20451" b="61107"/>
          <a:stretch/>
        </p:blipFill>
        <p:spPr bwMode="auto">
          <a:xfrm>
            <a:off x="10975261" y="4979913"/>
            <a:ext cx="902841" cy="8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Петренко Тимур Сергеевич, детский психиатр - 66 отзывов | Екатеринбург -  ПроДокторов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" b="12682"/>
          <a:stretch/>
        </p:blipFill>
        <p:spPr bwMode="auto">
          <a:xfrm>
            <a:off x="10865265" y="5786966"/>
            <a:ext cx="1031442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5982701" y="5872958"/>
            <a:ext cx="50012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Петренко Тимур, </a:t>
            </a:r>
            <a:r>
              <a:rPr lang="ru-RU" dirty="0"/>
              <a:t>к.м.н</a:t>
            </a:r>
            <a:r>
              <a:rPr lang="ru-RU" dirty="0" smtClean="0"/>
              <a:t>., доцент</a:t>
            </a:r>
            <a:endParaRPr lang="ru-RU" dirty="0"/>
          </a:p>
          <a:p>
            <a:r>
              <a:rPr lang="ru-RU" sz="1700" dirty="0" smtClean="0"/>
              <a:t>доцент УГМУ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51981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66;p22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>
            <a:spLocks noGrp="1"/>
          </p:cNvSpPr>
          <p:nvPr>
            <p:ph type="title"/>
          </p:nvPr>
        </p:nvSpPr>
        <p:spPr>
          <a:xfrm>
            <a:off x="752354" y="179914"/>
            <a:ext cx="10000527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 sz="3600" b="1" dirty="0">
                <a:solidFill>
                  <a:schemeClr val="bg1"/>
                </a:solidFill>
              </a:rPr>
              <a:t>СТИПЕНДИЯ ЦЕНТРА ИИ</a:t>
            </a:r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19" y="842717"/>
            <a:ext cx="9011297" cy="472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 txBox="1">
            <a:spLocks noGrp="1"/>
          </p:cNvSpPr>
          <p:nvPr>
            <p:ph type="body" idx="1"/>
          </p:nvPr>
        </p:nvSpPr>
        <p:spPr>
          <a:xfrm>
            <a:off x="225618" y="5570368"/>
            <a:ext cx="113469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/>
              <a:t>Центр разыгрывает стипендии молодым исследователям в области ИИ </a:t>
            </a:r>
            <a:br>
              <a:rPr lang="ru-RU" sz="2300" b="1" dirty="0"/>
            </a:br>
            <a:r>
              <a:rPr lang="ru-RU" sz="2300" b="1" dirty="0"/>
              <a:t>среди бакалавров, магистров и аспирантов,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1" dirty="0"/>
              <a:t>Суммы позволяют конкурировать с рынком труда стажеров </a:t>
            </a:r>
            <a:r>
              <a:rPr lang="en-US" sz="2300" b="1" i="1" dirty="0"/>
              <a:t>IT </a:t>
            </a:r>
            <a:r>
              <a:rPr lang="ru-RU" sz="2300" b="1" i="1" dirty="0"/>
              <a:t>рынка</a:t>
            </a:r>
            <a:endParaRPr sz="2300" i="1" dirty="0"/>
          </a:p>
        </p:txBody>
      </p:sp>
    </p:spTree>
    <p:extLst>
      <p:ext uri="{BB962C8B-B14F-4D97-AF65-F5344CB8AC3E}">
        <p14:creationId xmlns:p14="http://schemas.microsoft.com/office/powerpoint/2010/main" val="8006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chemeClr val="lt1"/>
                </a:solidFill>
              </a:rPr>
              <a:t>СТРУКТУРА ЛАБОРАТОРИЙ ИИ УРФУ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20606" y="4895272"/>
            <a:ext cx="7585363" cy="18334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 smtClean="0"/>
              <a:t>Специфика лабораторий:</a:t>
            </a:r>
          </a:p>
          <a:p>
            <a:r>
              <a:rPr lang="ru-RU" dirty="0" smtClean="0"/>
              <a:t>Постановка совместная проработка задач с партнером!</a:t>
            </a:r>
          </a:p>
          <a:p>
            <a:r>
              <a:rPr lang="ru-RU" dirty="0" smtClean="0"/>
              <a:t>Участие партнера лаборатории в управлении коллективом. </a:t>
            </a:r>
          </a:p>
          <a:p>
            <a:r>
              <a:rPr lang="ru-RU" dirty="0" smtClean="0"/>
              <a:t>Основные разработчики – сотрудники Вуза.</a:t>
            </a:r>
          </a:p>
          <a:p>
            <a:r>
              <a:rPr lang="ru-RU" dirty="0" smtClean="0"/>
              <a:t>Набор кадров из магистратур по ИИ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62" y="923100"/>
            <a:ext cx="8681174" cy="409152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69" y="4624385"/>
            <a:ext cx="4286031" cy="210430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32436" y="4525818"/>
            <a:ext cx="4359563" cy="2332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206182" y="5676537"/>
            <a:ext cx="999673" cy="641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63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29;p18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g13e6e8c9f0c_0_14"/>
          <p:cNvSpPr txBox="1"/>
          <p:nvPr/>
        </p:nvSpPr>
        <p:spPr>
          <a:xfrm>
            <a:off x="3028553" y="16871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chemeClr val="bg1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chemeClr val="bg1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Объект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31" r="670" b="2123"/>
          <a:stretch/>
        </p:blipFill>
        <p:spPr>
          <a:xfrm>
            <a:off x="535279" y="3180960"/>
            <a:ext cx="5910788" cy="32954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2572" y="827578"/>
            <a:ext cx="75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/>
              <a:t>Система оценки фрагментации горных пород на открытом карьере</a:t>
            </a:r>
            <a:endParaRPr lang="ru-RU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578619" y="122768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Оценка качества взрывных работ 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7383" y="1596200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Продуктивность транспортировки материала</a:t>
            </a:r>
            <a:endParaRPr lang="ru-RU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2889705" y="1965532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Экономия на до-дроблении материала</a:t>
            </a:r>
            <a:endParaRPr lang="ru-RU" sz="18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555" y="3078672"/>
            <a:ext cx="4290781" cy="33469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5059" y="2416154"/>
            <a:ext cx="485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доп. Задача – оценка выхода асбеста</a:t>
            </a:r>
            <a:endParaRPr lang="ru-RU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5572" y="903306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Задача считается вручную</a:t>
            </a:r>
            <a:endParaRPr lang="ru-RU" sz="20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7387628" y="932507"/>
            <a:ext cx="0" cy="194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46109" y="1825276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Готовые решения работают только </a:t>
            </a:r>
            <a:br>
              <a:rPr lang="ru-RU" sz="1800" dirty="0" smtClean="0"/>
            </a:br>
            <a:r>
              <a:rPr lang="ru-RU" sz="1800" dirty="0" smtClean="0"/>
              <a:t>при приближении и стоят дорого</a:t>
            </a:r>
            <a:endParaRPr lang="ru-RU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9033" y="1269941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Высокие трудозатраты </a:t>
            </a:r>
            <a:br>
              <a:rPr lang="ru-RU" sz="1800" dirty="0" smtClean="0"/>
            </a:br>
            <a:r>
              <a:rPr lang="ru-RU" sz="1800" dirty="0" smtClean="0"/>
              <a:t>и занятость двух специалистов</a:t>
            </a:r>
            <a:endParaRPr lang="ru-RU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CFDAF-C762-BD36-D823-B755CD3039E8}"/>
              </a:ext>
            </a:extLst>
          </p:cNvPr>
          <p:cNvSpPr txBox="1"/>
          <p:nvPr/>
        </p:nvSpPr>
        <p:spPr>
          <a:xfrm>
            <a:off x="1400030" y="640419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www.mdpi.com/2076-3417/11/22/10532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6206895" y="6421000"/>
            <a:ext cx="5312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www.computeroptics.ru/KO/PDF/KO48-2/480214.pdf</a:t>
            </a:r>
          </a:p>
        </p:txBody>
      </p:sp>
    </p:spTree>
    <p:extLst>
      <p:ext uri="{BB962C8B-B14F-4D97-AF65-F5344CB8AC3E}">
        <p14:creationId xmlns:p14="http://schemas.microsoft.com/office/powerpoint/2010/main" val="324784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71C118-600D-D6F0-668D-8C20158E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E4D757E-35CA-0E90-F243-DF8670ECAD54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ПОДГОТОВКА ДАННЫХ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38B0831F-FD71-7247-6E2E-3112F71364E9}"/>
              </a:ext>
            </a:extLst>
          </p:cNvPr>
          <p:cNvSpPr txBox="1"/>
          <p:nvPr/>
        </p:nvSpPr>
        <p:spPr>
          <a:xfrm>
            <a:off x="114300" y="891048"/>
            <a:ext cx="1097481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Подготовка данных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Формирование набора данных.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Выезды на места, поиск в интернете, синтез?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err="1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Дрифт</a:t>
            </a:r>
            <a:r>
              <a:rPr lang="ru-RU" sz="2000" b="1" dirty="0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r>
              <a:rPr lang="ru-RU" sz="20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Устаревают ли данные? Меняются ли внешние условия?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(напр. Освещение, порода после дождя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?) – возможно, учет </a:t>
            </a:r>
            <a:r>
              <a:rPr lang="ru-RU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досбором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endParaRPr lang="ru-RU"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Разметка набора данных.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Семантическая сегментация или объектная?</a:t>
            </a:r>
          </a:p>
          <a:p>
            <a:pPr marL="1603375" lvl="2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Помощь экспертов в разметке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ограниченная.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привязать данные к заключениям экспертов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? – «на глаз»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Где хранить данные?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61" y="4091340"/>
            <a:ext cx="2395018" cy="23950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51532"/>
          <a:stretch/>
        </p:blipFill>
        <p:spPr>
          <a:xfrm>
            <a:off x="6667061" y="3942546"/>
            <a:ext cx="2382624" cy="1340225"/>
          </a:xfrm>
          <a:prstGeom prst="rect">
            <a:avLst/>
          </a:prstGeom>
        </p:spPr>
      </p:pic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0" y="2162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17" y="4553492"/>
            <a:ext cx="2076568" cy="17901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/>
          <a:srcRect r="51762"/>
          <a:stretch/>
        </p:blipFill>
        <p:spPr>
          <a:xfrm>
            <a:off x="6733428" y="5235835"/>
            <a:ext cx="2371333" cy="134022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олпа&#10;&#10;Автоматически созданное описание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7" t="4585" r="1539" b="55873"/>
          <a:stretch/>
        </p:blipFill>
        <p:spPr bwMode="auto">
          <a:xfrm>
            <a:off x="2028448" y="4553492"/>
            <a:ext cx="2067302" cy="1897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 descr="Изображение выглядит как толпа&#10;&#10;Автоматически созданное описание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60736" r="2"/>
          <a:stretch/>
        </p:blipFill>
        <p:spPr bwMode="auto">
          <a:xfrm>
            <a:off x="114300" y="4553492"/>
            <a:ext cx="2030762" cy="1837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72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782501" y="199950"/>
            <a:ext cx="10329859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Преимущества систем с искусственны</a:t>
            </a:r>
            <a:r>
              <a:rPr lang="ru-RU" sz="2900" b="1" dirty="0">
                <a:solidFill>
                  <a:schemeClr val="lt1"/>
                </a:solidFill>
                <a:sym typeface="Arial"/>
              </a:rPr>
              <a:t>м</a:t>
            </a:r>
            <a:r>
              <a:rPr lang="ru-RU" sz="2900" b="1" dirty="0">
                <a:solidFill>
                  <a:schemeClr val="lt1"/>
                </a:solidFill>
              </a:rPr>
              <a:t> интеллектом</a:t>
            </a:r>
            <a:endParaRPr sz="2900" dirty="0"/>
          </a:p>
        </p:txBody>
      </p:sp>
      <p:sp>
        <p:nvSpPr>
          <p:cNvPr id="4" name="AutoShape 2" descr="Размер международного рынка больших данных (2021–2029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59431"/>
              </p:ext>
            </p:extLst>
          </p:nvPr>
        </p:nvGraphicFramePr>
        <p:xfrm>
          <a:off x="147215" y="905059"/>
          <a:ext cx="11897566" cy="554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4251">
                  <a:extLst>
                    <a:ext uri="{9D8B030D-6E8A-4147-A177-3AD203B41FA5}">
                      <a16:colId xmlns:a16="http://schemas.microsoft.com/office/drawing/2014/main" val="3902050907"/>
                    </a:ext>
                  </a:extLst>
                </a:gridCol>
                <a:gridCol w="5383315">
                  <a:extLst>
                    <a:ext uri="{9D8B030D-6E8A-4147-A177-3AD203B41FA5}">
                      <a16:colId xmlns:a16="http://schemas.microsoft.com/office/drawing/2014/main" val="3877970574"/>
                    </a:ext>
                  </a:extLst>
                </a:gridCol>
              </a:tblGrid>
              <a:tr h="346475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ИИ позволяет автоматизировать: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Эффект: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66126"/>
                  </a:ext>
                </a:extLst>
              </a:tr>
              <a:tr h="6129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Решения</a:t>
                      </a:r>
                      <a:r>
                        <a:rPr lang="ru-RU" sz="2000" kern="1200" baseline="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 задач в сложных не-моделируемых условиях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Точность</a:t>
                      </a:r>
                      <a:r>
                        <a:rPr lang="ru-RU" sz="2000" kern="1200" baseline="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в сложных условиях, где стандартные подходы не работают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0215405"/>
                  </a:ext>
                </a:extLst>
              </a:tr>
              <a:tr h="87951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Массовые рутинные Задачи </a:t>
                      </a: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требующие искусства в принятии решений 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Сокращает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</a:t>
                      </a:r>
                      <a:r>
                        <a:rPr lang="ru-RU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затраты на подготовку узкоспециализированных </a:t>
                      </a:r>
                      <a:r>
                        <a:rPr lang="ru-RU" sz="20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кадров и трудозатраты</a:t>
                      </a:r>
                      <a:r>
                        <a:rPr lang="ru-RU" sz="20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при их работе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2060869"/>
                  </a:ext>
                </a:extLst>
              </a:tr>
              <a:tr h="87951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Заменяет формализацию задачи на примеры входных данных и ответов для </a:t>
                      </a: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них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ИИ - это сквозная технология автоматизации ключевых задач развития экономики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ru-RU" sz="2000" b="1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Mongolian Baiti" panose="03000500000000000000" pitchFamily="66" charset="0"/>
                        <a:sym typeface="Roboto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ИИ – это не замена,</a:t>
                      </a:r>
                      <a:r>
                        <a:rPr lang="ru-RU" sz="2000" b="1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а помощь специалисту</a:t>
                      </a:r>
                      <a:endParaRPr lang="ru-RU" sz="2000" b="1" dirty="0" smtClean="0">
                        <a:latin typeface="Mongolian Baiti" panose="03000500000000000000" pitchFamily="66" charset="0"/>
                        <a:ea typeface="Roboto"/>
                        <a:cs typeface="Mongolian Baiti" panose="03000500000000000000" pitchFamily="66" charset="0"/>
                        <a:sym typeface="Roboto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Позволяет принимать решение на основе накопленных </a:t>
                      </a: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данных</a:t>
                      </a:r>
                    </a:p>
                    <a:p>
                      <a:pPr marL="285750" indent="-285750" algn="l" defTabSz="914400" rtl="0" eaLnBrk="1" latinLnBrk="0" hangingPunct="1">
                        <a:spcBef>
                          <a:spcPts val="12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ru-RU" sz="2000" b="1" kern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Перераспределение системы распределения труда</a:t>
                      </a:r>
                      <a:r>
                        <a:rPr lang="ru-RU" sz="2000" kern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и инструментов производства</a:t>
                      </a:r>
                    </a:p>
                    <a:p>
                      <a:pPr marL="285750" indent="-285750" algn="l" defTabSz="914400" rtl="0" eaLnBrk="1" latinLnBrk="0" hangingPunct="1">
                        <a:spcBef>
                          <a:spcPts val="12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ru-RU" sz="2000" b="1" kern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Решения</a:t>
                      </a:r>
                      <a:r>
                        <a:rPr lang="ru-RU" sz="2000" b="1" kern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принципиально не точные</a:t>
                      </a:r>
                      <a:r>
                        <a:rPr lang="ru-RU" sz="2000" kern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, степень автоматизации зависит от цены ошибки и ее предсказуемости, </a:t>
                      </a:r>
                      <a:r>
                        <a:rPr lang="ru-RU" sz="2000" b="1" kern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системы требуют тестирования </a:t>
                      </a:r>
                      <a:r>
                        <a:rPr lang="ru-RU" sz="2000" b="0" kern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 нормативной базы</a:t>
                      </a:r>
                      <a:endParaRPr lang="ru-RU" sz="2000" b="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741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9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4B9ED0-345F-CB16-4A80-DD48DE65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F3E8D4B4-AE96-82F5-69E7-4125CFE77E2D}"/>
              </a:ext>
            </a:extLst>
          </p:cNvPr>
          <p:cNvSpPr txBox="1"/>
          <p:nvPr/>
        </p:nvSpPr>
        <p:spPr>
          <a:xfrm>
            <a:off x="2327701" y="390423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CF491C9A-9DD0-058E-523B-DEC8BF52ED6F}"/>
              </a:ext>
            </a:extLst>
          </p:cNvPr>
          <p:cNvSpPr txBox="1"/>
          <p:nvPr/>
        </p:nvSpPr>
        <p:spPr>
          <a:xfrm>
            <a:off x="461725" y="778221"/>
            <a:ext cx="114380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Постановка задачи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Что именно создаем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Система оценки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продуктивности </a:t>
            </a:r>
            <a:r>
              <a:rPr lang="en-US" sz="2000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гор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но-обогатительного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комбината в реальном режиме времени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Архитектурные требования.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Мобильное вычислительное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устройство.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Содержательные требования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эмпирическое распределение с небольшой дисперсией и небольшим средним  – показатель «хорошей» фрагментации </a:t>
            </a: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какая метрика показательна?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Гипотезы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segmentation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можно заменить на </a:t>
            </a:r>
            <a:r>
              <a:rPr lang="ru-RU" sz="2000" dirty="0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варианты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object detection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Требования к качеству.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 уровне глаза эксперта. </a:t>
            </a:r>
          </a:p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Изображение выглядит как толпа&#10;&#10;Автоматически созданное описание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61218" r="2"/>
          <a:stretch/>
        </p:blipFill>
        <p:spPr bwMode="auto">
          <a:xfrm>
            <a:off x="169253" y="4440522"/>
            <a:ext cx="2747274" cy="2139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Изображение выглядит как толпа&#10;&#10;Автоматически созданное описание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6" t="4573" b="55815"/>
          <a:stretch/>
        </p:blipFill>
        <p:spPr bwMode="auto">
          <a:xfrm>
            <a:off x="2916527" y="4440522"/>
            <a:ext cx="2674242" cy="2185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5531405" y="43948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/>
          <a:srcRect l="2019"/>
          <a:stretch/>
        </p:blipFill>
        <p:spPr>
          <a:xfrm>
            <a:off x="8084799" y="4117456"/>
            <a:ext cx="3815621" cy="240116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01" y="4440522"/>
            <a:ext cx="2293080" cy="21037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7628" y="3936650"/>
            <a:ext cx="2610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segmentation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4437" y="3994445"/>
            <a:ext cx="1987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Object 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detection 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333633" y="3999640"/>
            <a:ext cx="2935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Oriented object </a:t>
            </a:r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detection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216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10966" y="880423"/>
            <a:ext cx="11302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Выбор типа модели.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Алгоритм машинного обучения: классический или нейронная сеть, какая архитектура? Какая постановка задачи с точки зрения  ML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, ML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Обучение модели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Используется подготовленный набор данных. 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Оценка качества работы обученной модели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en-US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ML </a:t>
            </a:r>
            <a:r>
              <a:rPr lang="ru-RU" sz="2000" b="0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 Как оценивать Бизнес-Метрику? </a:t>
            </a:r>
            <a:r>
              <a:rPr lang="ru-RU" sz="2000" b="1" i="0" u="none" strike="noStrike" cap="none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Предложена своя метрика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</a:t>
            </a:r>
            <a:r>
              <a:rPr lang="ru-RU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расстояние </a:t>
            </a:r>
            <a:r>
              <a:rPr lang="ru-RU" sz="2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Васерштейна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98E8120-F317-6A56-AC28-4D73DE35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Google Shape;117;g13e6e8c9f0c_0_14">
            <a:extLst>
              <a:ext uri="{FF2B5EF4-FFF2-40B4-BE49-F238E27FC236}">
                <a16:creationId xmlns:a16="http://schemas.microsoft.com/office/drawing/2014/main" id="{BB27AC0F-09FB-F03A-B208-198C1C12018B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ОБУЧЕНИЕ МОДЕЛИ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66" y="3228975"/>
            <a:ext cx="5528207" cy="3057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642" y="2921577"/>
            <a:ext cx="3445941" cy="21517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085" y="4998535"/>
            <a:ext cx="2949459" cy="17529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25764" y="2921577"/>
            <a:ext cx="1045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YOLO v5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0681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9;p18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 smtClean="0">
                <a:solidFill>
                  <a:schemeClr val="bg1"/>
                </a:solidFill>
                <a:ea typeface="Roboto Medium"/>
                <a:cs typeface="Roboto Medium"/>
                <a:sym typeface="Roboto Medium"/>
              </a:rPr>
              <a:t>Схема ИИ проекта</a:t>
            </a:r>
            <a:endParaRPr lang="ru-RU" sz="3600" b="0" i="0" u="none" strike="noStrike" cap="none" dirty="0">
              <a:solidFill>
                <a:schemeClr val="bg1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45" y="2450360"/>
            <a:ext cx="9966207" cy="41062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5" y="952571"/>
            <a:ext cx="1091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Итоговая работа в условиях «без интернета», на планшете.</a:t>
            </a:r>
          </a:p>
          <a:p>
            <a:pPr marL="354013"/>
            <a:r>
              <a:rPr lang="ru-RU" sz="2000" dirty="0" smtClean="0"/>
              <a:t>База данных пополняется из внешних источников, </a:t>
            </a:r>
            <a:br>
              <a:rPr lang="ru-RU" sz="2000" dirty="0" smtClean="0"/>
            </a:br>
            <a:r>
              <a:rPr lang="ru-RU" sz="2000" dirty="0" smtClean="0"/>
              <a:t>сбор данных осложнен не готовностью персонала комбината</a:t>
            </a:r>
          </a:p>
          <a:p>
            <a:pPr marL="625475"/>
            <a:r>
              <a:rPr lang="ru-RU" sz="2000" dirty="0" smtClean="0"/>
              <a:t>Точность оценивается заказчиком «на глаз»</a:t>
            </a:r>
            <a:endParaRPr lang="ru-RU" sz="2000" dirty="0"/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5971032" y="3419856"/>
            <a:ext cx="393192" cy="283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6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78D75D-7ACF-0707-ED10-83D9C449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" r="48953" b="4525"/>
          <a:stretch/>
        </p:blipFill>
        <p:spPr>
          <a:xfrm>
            <a:off x="488177" y="3544972"/>
            <a:ext cx="2280704" cy="18541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533BB92-1245-3596-1D8A-EACFEB86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83" y="3587134"/>
            <a:ext cx="2538203" cy="184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002948" y="5385512"/>
            <a:ext cx="3177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Ультразвуковой анемометр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4909" y="5328794"/>
            <a:ext cx="2742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/>
              <a:t>Ультразвуковой </a:t>
            </a:r>
            <a:br>
              <a:rPr lang="ru-RU" sz="2000" dirty="0"/>
            </a:br>
            <a:r>
              <a:rPr lang="ru-RU" sz="2000" dirty="0"/>
              <a:t>накладной расходомер</a:t>
            </a: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48972"/>
              </p:ext>
            </p:extLst>
          </p:nvPr>
        </p:nvGraphicFramePr>
        <p:xfrm>
          <a:off x="64848" y="1079500"/>
          <a:ext cx="11790145" cy="2322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0145">
                  <a:extLst>
                    <a:ext uri="{9D8B030D-6E8A-4147-A177-3AD203B41FA5}">
                      <a16:colId xmlns:a16="http://schemas.microsoft.com/office/drawing/2014/main" val="3287713041"/>
                    </a:ext>
                  </a:extLst>
                </a:gridCol>
              </a:tblGrid>
              <a:tr h="2275602">
                <a:tc>
                  <a:txBody>
                    <a:bodyPr/>
                    <a:lstStyle/>
                    <a:p>
                      <a:pPr marL="0" indent="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b="1" u="sng" dirty="0">
                          <a:solidFill>
                            <a:schemeClr val="tx1"/>
                          </a:solidFill>
                          <a:effectLst/>
                        </a:rPr>
                        <a:t>Разработки: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Ультразвуковой расходомер пневматической тормозной магистрали железнодорожного поезда, 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Система обнаружения пенообразования потока и оценки содержания пены в трубопроводе с помощью накладных ультразвуковых расходомеров.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Ультразвуковой анемометр.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Накладной ультразвуковой расходомер жидкостей со</a:t>
                      </a:r>
                      <a:r>
                        <a:rPr lang="ru-RU" sz="2000" b="0" u="none" baseline="0" dirty="0">
                          <a:solidFill>
                            <a:schemeClr val="tx1"/>
                          </a:solidFill>
                          <a:effectLst/>
                        </a:rPr>
                        <a:t> сложно-модулированными </a:t>
                      </a: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сигналами.</a:t>
                      </a:r>
                    </a:p>
                  </a:txBody>
                  <a:tcPr marL="0" marR="0" marT="3619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60238"/>
                  </a:ext>
                </a:extLst>
              </a:tr>
            </a:tbl>
          </a:graphicData>
        </a:graphic>
      </p:graphicFrame>
      <p:pic>
        <p:nvPicPr>
          <p:cNvPr id="10242" name="Picture 2" descr="АО &quot;НПК ВИП&quot;">
            <a:extLst>
              <a:ext uri="{FF2B5EF4-FFF2-40B4-BE49-F238E27FC236}">
                <a16:creationId xmlns:a16="http://schemas.microsoft.com/office/drawing/2014/main" id="{6D23737B-3C2B-4848-DD06-F63D244B8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3779"/>
          <a:stretch/>
        </p:blipFill>
        <p:spPr bwMode="auto">
          <a:xfrm>
            <a:off x="141043" y="6101378"/>
            <a:ext cx="2860948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70312-D821-5845-207E-5097A58164D4}"/>
              </a:ext>
            </a:extLst>
          </p:cNvPr>
          <p:cNvSpPr txBox="1"/>
          <p:nvPr/>
        </p:nvSpPr>
        <p:spPr>
          <a:xfrm>
            <a:off x="2967134" y="647209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https://ieeexplore.ieee.org/abstract/document/8988167/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0806" y="3908642"/>
            <a:ext cx="4822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проводить точные и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быстрые оценки расхода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без лишней интеграции измерителя и системы</a:t>
            </a:r>
          </a:p>
        </p:txBody>
      </p:sp>
      <p:pic>
        <p:nvPicPr>
          <p:cNvPr id="2" name="Google Shape;129;p18">
            <a:extLst>
              <a:ext uri="{FF2B5EF4-FFF2-40B4-BE49-F238E27FC236}">
                <a16:creationId xmlns:a16="http://schemas.microsoft.com/office/drawing/2014/main" id="{0C58E512-0C1C-5C27-6AF4-3BB6BD691F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86589"/>
          <a:stretch/>
        </p:blipFill>
        <p:spPr>
          <a:xfrm>
            <a:off x="3620" y="-189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1477359" y="-41677"/>
            <a:ext cx="11281394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</a:rPr>
              <a:t>Ультразвуковые расходомеры </a:t>
            </a: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>(</a:t>
            </a:r>
            <a:r>
              <a:rPr lang="ru-RU" sz="2800" b="1" dirty="0">
                <a:solidFill>
                  <a:schemeClr val="bg1"/>
                </a:solidFill>
              </a:rPr>
              <a:t>измерительные локационные системы)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596021" y="1033549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76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-13311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712155" y="199954"/>
            <a:ext cx="1006894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контроля технологических процессов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2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3108" y="1420033"/>
            <a:ext cx="11925781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Система на основе ИИ для обнаружения пенообразования потока и оценки содержания пены 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и момента окончания промывки в трубопроводе с помощью информации накладных датчиков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Сокращение трудозатрат на ручном контроле и потерь продукции, а также объема отбракованной продукции.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Решение разрабатывалось в интересах Концерна «Калина»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576570" y="1018585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автоматического определения качества и окончания промывки</a:t>
            </a:r>
          </a:p>
        </p:txBody>
      </p:sp>
      <p:pic>
        <p:nvPicPr>
          <p:cNvPr id="12" name="Picture 2" descr="https://sun9-east.userapi.com/sun9-19/s/v1/ig2/yP7ZojHairyK2Mfy-KWcLtmDz87BxwLLdxn6RhMSDl-0YCAXQmCi5mILLTEDJ63ZjdIbLvbaVN9lM_PQZFXjm8VZ.jpg?size=2560x1920&amp;quality=95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2778" r="16888" b="13116"/>
          <a:stretch/>
        </p:blipFill>
        <p:spPr bwMode="auto">
          <a:xfrm>
            <a:off x="4424827" y="4401228"/>
            <a:ext cx="2519269" cy="216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CC3796-4D44-857C-893C-8BA194945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60"/>
          <a:stretch/>
        </p:blipFill>
        <p:spPr>
          <a:xfrm>
            <a:off x="552522" y="4112063"/>
            <a:ext cx="3796051" cy="2745937"/>
          </a:xfrm>
          <a:prstGeom prst="rect">
            <a:avLst/>
          </a:prstGeom>
        </p:spPr>
      </p:pic>
      <p:pic>
        <p:nvPicPr>
          <p:cNvPr id="19" name="Picture 2" descr="Калина (компания)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941" y="5421521"/>
            <a:ext cx="2799155" cy="13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9;p18">
            <a:extLst>
              <a:ext uri="{FF2B5EF4-FFF2-40B4-BE49-F238E27FC236}">
                <a16:creationId xmlns:a16="http://schemas.microsoft.com/office/drawing/2014/main" id="{F2870494-8217-CA64-D335-1CB0B4E2C3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1929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71270" y="3993526"/>
            <a:ext cx="11682580" cy="11984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/>
              <a:t>Система цифровых двойников оборудования (на базе генеративных моделей ИИ) позволит в режиме реального времени определять аномальные режимы работы оборудования и прогнозировать оптимальные режимы охлаждения ( оптимизация по </a:t>
            </a:r>
            <a:r>
              <a:rPr lang="ru-RU" sz="2400" dirty="0" smtClean="0"/>
              <a:t>энергопотреблению) </a:t>
            </a:r>
            <a:endParaRPr lang="ru-RU" sz="24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539761" y="-9522"/>
            <a:ext cx="105156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bg1"/>
                </a:solidFill>
              </a:rPr>
              <a:t>Управление сложными системами при помощи ЦОД</a:t>
            </a:r>
          </a:p>
        </p:txBody>
      </p:sp>
      <p:pic>
        <p:nvPicPr>
          <p:cNvPr id="30727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29" y="1118810"/>
            <a:ext cx="5625695" cy="25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318788" y="5115457"/>
            <a:ext cx="926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Работа в Интересах ООО УЦСБ,    партнер лаборатория </a:t>
            </a:r>
            <a:r>
              <a:rPr lang="en-US" sz="2400" dirty="0"/>
              <a:t>LAMBDA </a:t>
            </a:r>
            <a:r>
              <a:rPr lang="ru-RU" sz="2400" dirty="0"/>
              <a:t>ВШЭ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49806" y="2693694"/>
            <a:ext cx="265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Академический партнер: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212" y="5520290"/>
            <a:ext cx="1111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повысить показатели управления ЦОД,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в том числе снизить энергопотребление и сократить число внештатных ситуаций</a:t>
            </a:r>
          </a:p>
        </p:txBody>
      </p:sp>
      <p:pic>
        <p:nvPicPr>
          <p:cNvPr id="6" name="Picture 13" descr="Российские компании объединились для создания нового вендора / Хабр">
            <a:extLst>
              <a:ext uri="{FF2B5EF4-FFF2-40B4-BE49-F238E27FC236}">
                <a16:creationId xmlns:a16="http://schemas.microsoft.com/office/drawing/2014/main" id="{CDFAC4A1-B3D5-64E3-3600-B48774982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8572504" y="983985"/>
            <a:ext cx="2457082" cy="11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ый прямоугольник 12"/>
          <p:cNvSpPr/>
          <p:nvPr/>
        </p:nvSpPr>
        <p:spPr>
          <a:xfrm>
            <a:off x="124685" y="1148846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3</a:t>
            </a:r>
            <a:endParaRPr lang="ru-RU" sz="2400" dirty="0">
              <a:solidFill>
                <a:srgbClr val="00639F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585" y="983987"/>
            <a:ext cx="949787" cy="12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-13311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712155" y="199954"/>
            <a:ext cx="1006894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оценки продуктивности горнодобывающей компании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4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3108" y="1420033"/>
            <a:ext cx="1192578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Система позволяет в режиме реального времени </a:t>
            </a:r>
            <a:r>
              <a:rPr lang="ru-RU" sz="2000" dirty="0">
                <a:latin typeface="URWPalladioL-Roma"/>
              </a:rPr>
              <a:t>показатели продуктивности работ в карьере</a:t>
            </a:r>
            <a:r>
              <a:rPr lang="ru-RU" sz="2000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1900" dirty="0"/>
              <a:t>определять качество взрывных работ по распределению площадей фрагментов породы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1900" dirty="0"/>
              <a:t>% асбестового волокна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Повышение оперативность принятия решений при управлении добычей полезных ископаемых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u="sng" dirty="0"/>
              <a:t>Решение заменяет работу опытного геолога, сокращая издержки на поиске обучении квалифицированного персонала с очень специфичными навыками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Решение при поддержке ПАО «УралАсбест» и других геологических организаций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576570" y="1018585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автоматической оценки продуктивности добычи горной продукции </a:t>
            </a:r>
          </a:p>
        </p:txBody>
      </p:sp>
      <p:pic>
        <p:nvPicPr>
          <p:cNvPr id="14" name="Объект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8"/>
          <a:stretch/>
        </p:blipFill>
        <p:spPr>
          <a:xfrm>
            <a:off x="253362" y="4052626"/>
            <a:ext cx="2386570" cy="28053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0" b="50734"/>
          <a:stretch/>
        </p:blipFill>
        <p:spPr>
          <a:xfrm>
            <a:off x="2740384" y="4130205"/>
            <a:ext cx="5607919" cy="2258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CFDAF-C762-BD36-D823-B755CD3039E8}"/>
              </a:ext>
            </a:extLst>
          </p:cNvPr>
          <p:cNvSpPr txBox="1"/>
          <p:nvPr/>
        </p:nvSpPr>
        <p:spPr>
          <a:xfrm>
            <a:off x="2634655" y="639478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www.mdpi.com/2076-3417/11/22/10532</a:t>
            </a:r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9108831" y="4251170"/>
          <a:ext cx="2672264" cy="2137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r:id="rId7" imgW="5400643" imgH="4305402" progId="Visio.Drawing.15">
                  <p:embed/>
                </p:oleObj>
              </mc:Choice>
              <mc:Fallback>
                <p:oleObj r:id="rId7" imgW="5400643" imgH="4305402" progId="Visio.Drawing.15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8831" y="4251170"/>
                        <a:ext cx="2672264" cy="21378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6746625" y="6388981"/>
            <a:ext cx="5312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www.computeroptics.ru/KO/PDF/KO48-2/480214.pdf</a:t>
            </a:r>
          </a:p>
        </p:txBody>
      </p:sp>
    </p:spTree>
    <p:extLst>
      <p:ext uri="{BB962C8B-B14F-4D97-AF65-F5344CB8AC3E}">
        <p14:creationId xmlns:p14="http://schemas.microsoft.com/office/powerpoint/2010/main" val="10916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89948" y="233519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ИИ Диагностика глазных заболеваний  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5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59246" y="1776029"/>
            <a:ext cx="1192578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dirty="0">
                <a:latin typeface="Calibri" panose="020F0502020204030204" pitchFamily="34" charset="0"/>
                <a:cs typeface="Calibri" panose="020F0502020204030204" pitchFamily="34" charset="0"/>
              </a:rPr>
              <a:t>Система автоматически рекомендует класс заболевания и участки снимков, указывающие на болезнь – ранняя диагностика болезней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u="sng" dirty="0">
                <a:latin typeface="Calibri" panose="020F0502020204030204" pitchFamily="34" charset="0"/>
                <a:cs typeface="Calibri" panose="020F0502020204030204" pitchFamily="34" charset="0"/>
              </a:rPr>
              <a:t>Цель – сокращение трудозатрат и решение проблемы нехватки врачей для работы с оборудованием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Система позволяет определять до 10 заболеваний.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Система особенно эффективна в задачах скрининга и других, требующих высокую скорость обработки изображений. 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718958" y="985053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поддержки принятия врачебных решений на основе биомедицинской информации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DF387F-3D59-8C7D-49B0-8252AAECC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89" b="7894"/>
          <a:stretch/>
        </p:blipFill>
        <p:spPr>
          <a:xfrm>
            <a:off x="5599002" y="4056872"/>
            <a:ext cx="4421821" cy="2176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6F600-8202-0809-9B60-401F04CF6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5" y="3912161"/>
            <a:ext cx="5036348" cy="2760607"/>
          </a:xfrm>
          <a:prstGeom prst="rect">
            <a:avLst/>
          </a:prstGeom>
        </p:spPr>
      </p:pic>
      <p:pic>
        <p:nvPicPr>
          <p:cNvPr id="12" name="Picture 4" descr="Контакты | Клиника Профессорская Плюс в Екатеринбург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6"/>
          <a:stretch/>
        </p:blipFill>
        <p:spPr bwMode="auto">
          <a:xfrm>
            <a:off x="10241952" y="4191528"/>
            <a:ext cx="1743075" cy="11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University of Erlangen Nuremberg FAU Logo PNG vector in SVG, PDF, AI, CDR  forma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t="20337" r="21121" b="21290"/>
          <a:stretch/>
        </p:blipFill>
        <p:spPr bwMode="auto">
          <a:xfrm>
            <a:off x="10348627" y="5446224"/>
            <a:ext cx="1529724" cy="117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77873" y="6419669"/>
            <a:ext cx="4742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https://www.nature.com/articles/s41597-024-03182-7</a:t>
            </a:r>
          </a:p>
        </p:txBody>
      </p:sp>
    </p:spTree>
    <p:extLst>
      <p:ext uri="{BB962C8B-B14F-4D97-AF65-F5344CB8AC3E}">
        <p14:creationId xmlns:p14="http://schemas.microsoft.com/office/powerpoint/2010/main" val="19132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Объект 2"/>
          <p:cNvSpPr txBox="1">
            <a:spLocks/>
          </p:cNvSpPr>
          <p:nvPr/>
        </p:nvSpPr>
        <p:spPr>
          <a:xfrm>
            <a:off x="519667" y="4185385"/>
            <a:ext cx="11087537" cy="776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Предлагаемый алгоритм, </a:t>
            </a:r>
            <a:br>
              <a:rPr lang="ru-RU" sz="2000" dirty="0"/>
            </a:br>
            <a:r>
              <a:rPr lang="ru-RU" sz="2000" dirty="0"/>
              <a:t>позволяет достичь точность определения глазных болезни ~ 84% (на 19% лучше, чем классический)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62FD06EA-B3E7-F15F-BAEC-89F4990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9" y="1821748"/>
            <a:ext cx="4141262" cy="2112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89" y="1416426"/>
            <a:ext cx="521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Классический метод (врач) по 4 параметрам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8219618" y="1827947"/>
            <a:ext cx="3612920" cy="2323184"/>
            <a:chOff x="8601531" y="987316"/>
            <a:chExt cx="3041052" cy="1820579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770204" y="1984336"/>
            <a:ext cx="3826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Наш метод: 54 параметра и </a:t>
            </a:r>
            <a:br>
              <a:rPr lang="ru-RU" sz="2000" dirty="0"/>
            </a:br>
            <a:r>
              <a:rPr lang="ru-RU" sz="2000" dirty="0"/>
              <a:t>алгоритм машинного обучения</a:t>
            </a:r>
          </a:p>
        </p:txBody>
      </p:sp>
      <p:pic>
        <p:nvPicPr>
          <p:cNvPr id="7170" name="Picture 2" descr="Фирменный стиль программы «Приоритет 2030» | Сибирский федеральный  университет">
            <a:extLst>
              <a:ext uri="{FF2B5EF4-FFF2-40B4-BE49-F238E27FC236}">
                <a16:creationId xmlns:a16="http://schemas.microsoft.com/office/drawing/2014/main" id="{69A82102-996D-1F28-F185-BA55BA4D6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3" y="5467675"/>
            <a:ext cx="4563051" cy="11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8374-74AD-D21E-2D25-63EE41F6281D}"/>
              </a:ext>
            </a:extLst>
          </p:cNvPr>
          <p:cNvSpPr txBox="1"/>
          <p:nvPr/>
        </p:nvSpPr>
        <p:spPr>
          <a:xfrm>
            <a:off x="653795" y="5213663"/>
            <a:ext cx="411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выполнена в рамках программы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5349" y="5070904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сократить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 трудозатраты на первоначальной диагностике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по ЭРГ сигналам и повысить качество раннего предупреждения</a:t>
            </a:r>
          </a:p>
        </p:txBody>
      </p:sp>
      <p:pic>
        <p:nvPicPr>
          <p:cNvPr id="9" name="Google Shape;129;p18">
            <a:extLst>
              <a:ext uri="{FF2B5EF4-FFF2-40B4-BE49-F238E27FC236}">
                <a16:creationId xmlns:a16="http://schemas.microsoft.com/office/drawing/2014/main" id="{7E070630-2D9C-653D-4044-D67A198A71D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Заголовок 1"/>
          <p:cNvSpPr txBox="1">
            <a:spLocks/>
          </p:cNvSpPr>
          <p:nvPr/>
        </p:nvSpPr>
        <p:spPr>
          <a:xfrm>
            <a:off x="1794151" y="-123123"/>
            <a:ext cx="103978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dk1"/>
              </a:buClr>
              <a:buSzPts val="4400"/>
            </a:pPr>
            <a:r>
              <a:rPr lang="ru-RU" sz="2800" b="1" dirty="0">
                <a:solidFill>
                  <a:schemeClr val="bg1"/>
                </a:solidFill>
              </a:rPr>
              <a:t>СИСТЕМА ПОМОЩИ ВРАЧУ ОФТАЛЬМОЛОГУ ПО ЭРГ СИГНАЛАМ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66083" y="1013153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6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30B57-573A-466B-8488-9E553AEA05F0}"/>
              </a:ext>
            </a:extLst>
          </p:cNvPr>
          <p:cNvSpPr txBox="1"/>
          <p:nvPr/>
        </p:nvSpPr>
        <p:spPr>
          <a:xfrm>
            <a:off x="4078765" y="6301622"/>
            <a:ext cx="7406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https://iz.ru/1627031/denis-gritcenko/eti-glaza-ne-protiv-ii-diagnostiruet-glaukomu-s-tochnostiu-91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289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29;p18">
            <a:extLst>
              <a:ext uri="{FF2B5EF4-FFF2-40B4-BE49-F238E27FC236}">
                <a16:creationId xmlns:a16="http://schemas.microsoft.com/office/drawing/2014/main" id="{7E070630-2D9C-653D-4044-D67A198A7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572303" y="233202"/>
            <a:ext cx="8961585" cy="4198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</a:rPr>
              <a:t>Система оценки качества стрельбы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24" name="Объект 6"/>
          <p:cNvSpPr>
            <a:spLocks noGrp="1"/>
          </p:cNvSpPr>
          <p:nvPr>
            <p:ph idx="1"/>
          </p:nvPr>
        </p:nvSpPr>
        <p:spPr>
          <a:xfrm>
            <a:off x="361519" y="913953"/>
            <a:ext cx="11870340" cy="7126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Система </a:t>
            </a:r>
            <a:r>
              <a:rPr lang="ru-RU" sz="2000" dirty="0" smtClean="0"/>
              <a:t>на основе ИИ и компьютерного зрения оценивает качество стрельбы в тире в интересах МВД</a:t>
            </a:r>
            <a:endParaRPr lang="ru-RU" sz="20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6BD93-80A6-8A12-975C-47D02D18B06C}"/>
              </a:ext>
            </a:extLst>
          </p:cNvPr>
          <p:cNvSpPr txBox="1"/>
          <p:nvPr/>
        </p:nvSpPr>
        <p:spPr>
          <a:xfrm>
            <a:off x="310525" y="6159415"/>
            <a:ext cx="11127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C00000"/>
                </a:solidFill>
              </a:rPr>
              <a:t>Задача в процессе проработки с клиентом</a:t>
            </a:r>
            <a:endParaRPr lang="ru-RU" sz="2000" b="1" dirty="0">
              <a:solidFill>
                <a:srgbClr val="C00000"/>
              </a:solidFill>
              <a:hlinkClick r:id="rId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759" y="3622085"/>
            <a:ext cx="7820501" cy="2523380"/>
          </a:xfrm>
          <a:prstGeom prst="rect">
            <a:avLst/>
          </a:prstGeom>
        </p:spPr>
      </p:pic>
      <p:sp>
        <p:nvSpPr>
          <p:cNvPr id="26" name="Объект 6"/>
          <p:cNvSpPr txBox="1">
            <a:spLocks/>
          </p:cNvSpPr>
          <p:nvPr/>
        </p:nvSpPr>
        <p:spPr>
          <a:xfrm>
            <a:off x="5216983" y="2787451"/>
            <a:ext cx="7877225" cy="712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2000" dirty="0" smtClean="0"/>
              <a:t>Система предполагает как определение сектора попадания, </a:t>
            </a:r>
            <a:br>
              <a:rPr lang="ru-RU" sz="2000" dirty="0" smtClean="0"/>
            </a:br>
            <a:r>
              <a:rPr lang="ru-RU" sz="2000" dirty="0" smtClean="0"/>
              <a:t>так и рекомендации по улучшению техники стрельбы</a:t>
            </a:r>
            <a:endParaRPr lang="ru-RU" sz="2000" i="1" dirty="0"/>
          </a:p>
        </p:txBody>
      </p:sp>
      <p:pic>
        <p:nvPicPr>
          <p:cNvPr id="36868" name="Picture 4" descr="enter image description he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9" y="1480600"/>
            <a:ext cx="1920798" cy="195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s://i.sstatic.net/NT6A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94" y="1414855"/>
            <a:ext cx="2017689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2499131" y="2301080"/>
            <a:ext cx="570611" cy="18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88139" y="1184058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7</a:t>
            </a:r>
            <a:endParaRPr lang="ru-RU" sz="2400" dirty="0">
              <a:solidFill>
                <a:srgbClr val="006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ПРИМЕРЫ РЕШЕНИЙ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5"/>
          <a:srcRect l="2054" r="3393"/>
          <a:stretch/>
        </p:blipFill>
        <p:spPr>
          <a:xfrm>
            <a:off x="563040" y="4988246"/>
            <a:ext cx="2084787" cy="1802020"/>
          </a:xfrm>
          <a:prstGeom prst="rect">
            <a:avLst/>
          </a:prstGeom>
        </p:spPr>
      </p:pic>
      <p:graphicFrame>
        <p:nvGraphicFramePr>
          <p:cNvPr id="42" name="Объект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48797"/>
              </p:ext>
            </p:extLst>
          </p:nvPr>
        </p:nvGraphicFramePr>
        <p:xfrm>
          <a:off x="9433378" y="1183937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" r:id="rId6" imgW="4962557" imgH="3924198" progId="Visio.Drawing.15">
                  <p:embed/>
                </p:oleObj>
              </mc:Choice>
              <mc:Fallback>
                <p:oleObj r:id="rId6" imgW="4962557" imgH="3924198" progId="Visio.Drawing.15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3378" y="1183937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34" t="29682"/>
          <a:stretch/>
        </p:blipFill>
        <p:spPr>
          <a:xfrm>
            <a:off x="6690812" y="1365143"/>
            <a:ext cx="2103625" cy="1825931"/>
          </a:xfrm>
          <a:prstGeom prst="rect">
            <a:avLst/>
          </a:prstGeom>
        </p:spPr>
      </p:pic>
      <p:grpSp>
        <p:nvGrpSpPr>
          <p:cNvPr id="44" name="Группа 43"/>
          <p:cNvGrpSpPr/>
          <p:nvPr/>
        </p:nvGrpSpPr>
        <p:grpSpPr>
          <a:xfrm>
            <a:off x="3538738" y="1327996"/>
            <a:ext cx="2639395" cy="1714085"/>
            <a:chOff x="8601531" y="987316"/>
            <a:chExt cx="3041052" cy="1820579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56" name="Google Shape;124;g13e6e8c9f0c_0_14"/>
          <p:cNvSpPr txBox="1"/>
          <p:nvPr/>
        </p:nvSpPr>
        <p:spPr>
          <a:xfrm>
            <a:off x="3267017" y="937899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4;g13e6e8c9f0c_0_14"/>
          <p:cNvSpPr txBox="1"/>
          <p:nvPr/>
        </p:nvSpPr>
        <p:spPr>
          <a:xfrm>
            <a:off x="6408328" y="846175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4;g13e6e8c9f0c_0_14"/>
          <p:cNvSpPr txBox="1"/>
          <p:nvPr/>
        </p:nvSpPr>
        <p:spPr>
          <a:xfrm>
            <a:off x="19206" y="94152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4;g13e6e8c9f0c_0_14"/>
          <p:cNvSpPr txBox="1"/>
          <p:nvPr/>
        </p:nvSpPr>
        <p:spPr>
          <a:xfrm>
            <a:off x="8883757" y="782903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5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21" y="3572679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4;g13e6e8c9f0c_0_14"/>
          <p:cNvSpPr txBox="1"/>
          <p:nvPr/>
        </p:nvSpPr>
        <p:spPr>
          <a:xfrm>
            <a:off x="3688340" y="3178800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/>
          <a:srcRect t="10569" r="25500" b="11211"/>
          <a:stretch/>
        </p:blipFill>
        <p:spPr>
          <a:xfrm>
            <a:off x="129080" y="1272170"/>
            <a:ext cx="2723082" cy="16623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6914" y="5399510"/>
            <a:ext cx="2487058" cy="1348703"/>
          </a:xfrm>
          <a:prstGeom prst="rect">
            <a:avLst/>
          </a:prstGeom>
        </p:spPr>
      </p:pic>
      <p:sp>
        <p:nvSpPr>
          <p:cNvPr id="28" name="Google Shape;124;g13e6e8c9f0c_0_14"/>
          <p:cNvSpPr txBox="1"/>
          <p:nvPr/>
        </p:nvSpPr>
        <p:spPr>
          <a:xfrm>
            <a:off x="6761981" y="5036927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7" name="Picture 69" descr="Picture background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74" y="3649101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24;g13e6e8c9f0c_0_14"/>
          <p:cNvSpPr txBox="1"/>
          <p:nvPr/>
        </p:nvSpPr>
        <p:spPr>
          <a:xfrm>
            <a:off x="6745160" y="3187956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7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79001" y="5235515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24;g13e6e8c9f0c_0_14"/>
          <p:cNvSpPr txBox="1"/>
          <p:nvPr/>
        </p:nvSpPr>
        <p:spPr>
          <a:xfrm>
            <a:off x="3639662" y="4757429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ИИ в </a:t>
            </a:r>
            <a:r>
              <a:rPr lang="en-US" b="1" dirty="0" smtClean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5770" y="3191074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3256212" y="1173421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6332473" y="1215491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124;g13e6e8c9f0c_0_14"/>
          <p:cNvSpPr txBox="1"/>
          <p:nvPr/>
        </p:nvSpPr>
        <p:spPr>
          <a:xfrm>
            <a:off x="1376082" y="255610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29080" y="4871097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463" y="5481823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124;g13e6e8c9f0c_0_14"/>
          <p:cNvSpPr txBox="1"/>
          <p:nvPr/>
        </p:nvSpPr>
        <p:spPr>
          <a:xfrm>
            <a:off x="9231573" y="4785284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H="1">
            <a:off x="8943436" y="941520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5;g13e6e8c9f0c_0_14"/>
          <p:cNvSpPr txBox="1"/>
          <p:nvPr/>
        </p:nvSpPr>
        <p:spPr>
          <a:xfrm>
            <a:off x="554910" y="496655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66006" y="3741570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24;g13e6e8c9f0c_0_14"/>
          <p:cNvSpPr txBox="1"/>
          <p:nvPr/>
        </p:nvSpPr>
        <p:spPr>
          <a:xfrm>
            <a:off x="208029" y="333644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7590" y="3633132"/>
            <a:ext cx="2115999" cy="1097064"/>
          </a:xfrm>
          <a:prstGeom prst="rect">
            <a:avLst/>
          </a:prstGeom>
        </p:spPr>
      </p:pic>
      <p:sp>
        <p:nvSpPr>
          <p:cNvPr id="47" name="Google Shape;124;g13e6e8c9f0c_0_14"/>
          <p:cNvSpPr txBox="1"/>
          <p:nvPr/>
        </p:nvSpPr>
        <p:spPr>
          <a:xfrm>
            <a:off x="8958552" y="318319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819276" y="199950"/>
            <a:ext cx="1037272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400" b="1" dirty="0">
                <a:solidFill>
                  <a:schemeClr val="lt1"/>
                </a:solidFill>
              </a:rPr>
              <a:t>МОДЕЛЬ РАСПОЗНАВАНИЯ ИНФОРМАЦИИ НА СКАНАХ ДОКУМЕНТОВ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29796" y="1013818"/>
            <a:ext cx="6558667" cy="153362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9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автоматического процесса переноса (распознавания) геокоординат из ранее отсканированных бумажных документов в формат </a:t>
            </a:r>
            <a:r>
              <a:rPr lang="en-US" sz="9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xlsx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9D92AB-55F8-C4EC-5808-11553BDA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60" y="1070504"/>
            <a:ext cx="5068845" cy="2582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71D62-CB8C-A919-26FD-1A251676C569}"/>
              </a:ext>
            </a:extLst>
          </p:cNvPr>
          <p:cNvSpPr txBox="1"/>
          <p:nvPr/>
        </p:nvSpPr>
        <p:spPr>
          <a:xfrm>
            <a:off x="126384" y="6248602"/>
            <a:ext cx="1159243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://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rg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.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ru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/2024/03/10/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reg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urfo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na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urale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predstavili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nejroset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raspoznaiushchuiu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dannye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v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skanirovannyh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dokumentah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.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0" algn="just">
              <a:lnSpc>
                <a:spcPct val="120000"/>
              </a:lnSpc>
            </a:pP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https://ng72.ru/news/84336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06.03.2024 (Наша газета)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2F14-9680-1D8B-00CC-4708A8FAB090}"/>
              </a:ext>
            </a:extLst>
          </p:cNvPr>
          <p:cNvSpPr txBox="1"/>
          <p:nvPr/>
        </p:nvSpPr>
        <p:spPr>
          <a:xfrm>
            <a:off x="83648" y="2772975"/>
            <a:ext cx="69411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cs typeface="Mongolian Baiti" panose="03000500000000000000" pitchFamily="66" charset="0"/>
              </a:rPr>
              <a:t>Цель работы – автоматизация распознавания информации в таблицах в документах</a:t>
            </a:r>
          </a:p>
          <a:p>
            <a:pPr marL="457200" indent="-36512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u="sng" dirty="0">
                <a:cs typeface="Mongolian Baiti" panose="03000500000000000000" pitchFamily="66" charset="0"/>
              </a:rPr>
              <a:t>Сокращение трудозатрат на ручном</a:t>
            </a:r>
            <a:br>
              <a:rPr lang="ru-RU" sz="2200" u="sng" dirty="0">
                <a:cs typeface="Mongolian Baiti" panose="03000500000000000000" pitchFamily="66" charset="0"/>
              </a:rPr>
            </a:br>
            <a:r>
              <a:rPr lang="ru-RU" sz="2200" u="sng" dirty="0">
                <a:cs typeface="Mongolian Baiti" panose="03000500000000000000" pitchFamily="66" charset="0"/>
              </a:rPr>
              <a:t>распознавании и обработке и информации</a:t>
            </a:r>
          </a:p>
          <a:p>
            <a:pPr marL="457200" indent="-36512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dirty="0">
                <a:cs typeface="Mongolian Baiti" panose="03000500000000000000" pitchFamily="66" charset="0"/>
              </a:rPr>
              <a:t>Решение может быть масштабировано</a:t>
            </a:r>
          </a:p>
          <a:p>
            <a:pPr marL="457200" indent="-36512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Работа выполнена в интересах Департамента имущественных отношений Тюменской области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ru-RU" sz="2100" dirty="0">
              <a:solidFill>
                <a:srgbClr val="002060"/>
              </a:solidFill>
              <a:cs typeface="Mongolian Baiti" panose="03000500000000000000" pitchFamily="66" charset="0"/>
            </a:endParaRPr>
          </a:p>
        </p:txBody>
      </p:sp>
      <p:sp>
        <p:nvSpPr>
          <p:cNvPr id="13" name="Объект 6"/>
          <p:cNvSpPr txBox="1">
            <a:spLocks/>
          </p:cNvSpPr>
          <p:nvPr/>
        </p:nvSpPr>
        <p:spPr>
          <a:xfrm>
            <a:off x="181854" y="6023070"/>
            <a:ext cx="6745106" cy="335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rgbClr val="C00000"/>
                </a:solidFill>
              </a:rPr>
              <a:t>Система принята и используется заказчиком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07094" y="955175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8</a:t>
            </a:r>
            <a:endParaRPr lang="ru-RU" sz="2400" dirty="0">
              <a:solidFill>
                <a:srgbClr val="00639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506" y="2426387"/>
            <a:ext cx="3782848" cy="20621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D7FAF1-9464-68C7-AEA6-3B6A4FEF6B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962" r="1004" b="9316"/>
          <a:stretch/>
        </p:blipFill>
        <p:spPr>
          <a:xfrm>
            <a:off x="6095999" y="4050046"/>
            <a:ext cx="6006585" cy="1972397"/>
          </a:xfrm>
          <a:prstGeom prst="rect">
            <a:avLst/>
          </a:prstGeom>
        </p:spPr>
      </p:pic>
      <p:pic>
        <p:nvPicPr>
          <p:cNvPr id="47106" name="Picture 2" descr="Департамент имущественных отношений Тюменской области - отзывы, вакансии,  новости, персоналии. Компании Тюмени. Тюменский бизнес портал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38" y="5426820"/>
            <a:ext cx="1240167" cy="14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обработки данных фото/видео фиксации</a:t>
            </a: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95300" y="1027574"/>
            <a:ext cx="5836506" cy="15336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определения факта сброса мусора по </a:t>
            </a:r>
            <a:r>
              <a:rPr lang="ru-RU" sz="2400" b="1" dirty="0" smtClean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фото ловушкам </a:t>
            </a: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/>
            </a:r>
            <a:b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endParaRPr lang="ru-RU" sz="2100" b="1" dirty="0">
              <a:solidFill>
                <a:schemeClr val="accent6">
                  <a:lumMod val="10000"/>
                </a:schemeClr>
              </a:solidFill>
              <a:latin typeface="Martian Mono" panose="020B0009020000000004" pitchFamily="34" charset="0"/>
              <a:ea typeface="Roboto" panose="02000000000000000000" pitchFamily="2" charset="0"/>
              <a:cs typeface="Space Grotesk" pitchFamily="2" charset="77"/>
            </a:endParaRPr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9</a:t>
            </a:r>
            <a:endParaRPr lang="ru-RU" sz="2400" dirty="0">
              <a:solidFill>
                <a:srgbClr val="00639F"/>
              </a:solidFill>
            </a:endParaRPr>
          </a:p>
        </p:txBody>
      </p:sp>
      <p:pic>
        <p:nvPicPr>
          <p:cNvPr id="17" name="Picture 4" descr="IMAG029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293" r="34014" b="34014"/>
          <a:stretch/>
        </p:blipFill>
        <p:spPr bwMode="auto">
          <a:xfrm>
            <a:off x="107094" y="3816946"/>
            <a:ext cx="2390776" cy="20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036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t="19882" r="30263" b="7048"/>
          <a:stretch/>
        </p:blipFill>
        <p:spPr bwMode="auto">
          <a:xfrm>
            <a:off x="2716619" y="3827883"/>
            <a:ext cx="2258481" cy="20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036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11656" r="41410" b="36139"/>
          <a:stretch/>
        </p:blipFill>
        <p:spPr bwMode="auto">
          <a:xfrm>
            <a:off x="5196091" y="3839386"/>
            <a:ext cx="2664313" cy="20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IMAG034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7004" r="22105" b="1812"/>
          <a:stretch/>
        </p:blipFill>
        <p:spPr bwMode="auto">
          <a:xfrm>
            <a:off x="8081395" y="3827883"/>
            <a:ext cx="2337384" cy="210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бъект 6"/>
          <p:cNvSpPr txBox="1">
            <a:spLocks/>
          </p:cNvSpPr>
          <p:nvPr/>
        </p:nvSpPr>
        <p:spPr>
          <a:xfrm>
            <a:off x="199370" y="2066009"/>
            <a:ext cx="6714293" cy="1709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Система позволяет определять:</a:t>
            </a:r>
          </a:p>
          <a:p>
            <a:r>
              <a:rPr lang="ru-RU" sz="2400" dirty="0"/>
              <a:t> Факт наличия машины и/или человека в кадре</a:t>
            </a:r>
          </a:p>
          <a:p>
            <a:r>
              <a:rPr lang="ru-RU" sz="2400" dirty="0"/>
              <a:t> Фиксация действий по фото и видеосъемкам</a:t>
            </a:r>
          </a:p>
          <a:p>
            <a:r>
              <a:rPr lang="ru-RU" sz="2400" dirty="0"/>
              <a:t> Сбор мусора (по установленному критерию)</a:t>
            </a:r>
          </a:p>
          <a:p>
            <a:r>
              <a:rPr lang="ru-RU" sz="2400" dirty="0"/>
              <a:t> Номер А/М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5" name="Объект 6"/>
          <p:cNvSpPr txBox="1">
            <a:spLocks/>
          </p:cNvSpPr>
          <p:nvPr/>
        </p:nvSpPr>
        <p:spPr>
          <a:xfrm>
            <a:off x="107094" y="5937040"/>
            <a:ext cx="11025681" cy="79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C00000"/>
                </a:solidFill>
              </a:rPr>
              <a:t>Прототип системы принят заказчиком, </a:t>
            </a:r>
            <a:r>
              <a:rPr lang="ru-RU" sz="2400" b="1" dirty="0">
                <a:solidFill>
                  <a:schemeClr val="tx2">
                    <a:lumMod val="50000"/>
                  </a:schemeClr>
                </a:solidFill>
              </a:rPr>
              <a:t>Ведутся переговоры о создании полноценного продукта с интеграцией с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SberCRM </a:t>
            </a:r>
            <a:r>
              <a:rPr lang="ru-RU" sz="2400" b="1" dirty="0">
                <a:solidFill>
                  <a:schemeClr val="tx2">
                    <a:lumMod val="50000"/>
                  </a:schemeClr>
                </a:solidFill>
              </a:rPr>
              <a:t>и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Cloud.ru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8702" y="1115710"/>
            <a:ext cx="621560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Цель </a:t>
            </a:r>
            <a:r>
              <a:rPr lang="ru-RU" sz="2200" dirty="0"/>
              <a:t>– </a:t>
            </a: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отказаться от ручных проверок</a:t>
            </a:r>
            <a:b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фотографий на предмет наличия сброса мусора.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Решение позволяет сохранить экологию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Заказчик Минприроды Свердловской обл.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Решение может быть масштабировано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6095999" y="996868"/>
            <a:ext cx="0" cy="259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8" name="Picture 2" descr="Герб Свердловской области — Википеди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50" y="5484034"/>
            <a:ext cx="1565617" cy="11559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582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обработки данных </a:t>
            </a:r>
            <a:r>
              <a:rPr lang="ru-RU" sz="2800" b="1" dirty="0" smtClean="0">
                <a:solidFill>
                  <a:schemeClr val="lt1"/>
                </a:solidFill>
              </a:rPr>
              <a:t>фото фиксации</a:t>
            </a:r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8781" y="1035982"/>
            <a:ext cx="5289024" cy="15336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определения  качества уборки мусорных баков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/>
            </a:r>
            <a:b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endParaRPr lang="ru-RU" sz="2100" b="1" dirty="0">
              <a:solidFill>
                <a:schemeClr val="accent6">
                  <a:lumMod val="10000"/>
                </a:schemeClr>
              </a:solidFill>
              <a:latin typeface="Martian Mono" panose="020B0009020000000004" pitchFamily="34" charset="0"/>
              <a:ea typeface="Roboto" panose="02000000000000000000" pitchFamily="2" charset="0"/>
              <a:cs typeface="Space Grotesk" pitchFamily="2" charset="77"/>
            </a:endParaRPr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4318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10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24" name="Объект 6"/>
          <p:cNvSpPr txBox="1">
            <a:spLocks/>
          </p:cNvSpPr>
          <p:nvPr/>
        </p:nvSpPr>
        <p:spPr>
          <a:xfrm>
            <a:off x="210945" y="2002754"/>
            <a:ext cx="6714293" cy="1709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Система позволяет определять: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норма для баков, 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сломанный бак,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переполнение баков, 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переполнение отсека КГО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25" name="Объект 6"/>
          <p:cNvSpPr txBox="1">
            <a:spLocks/>
          </p:cNvSpPr>
          <p:nvPr/>
        </p:nvSpPr>
        <p:spPr>
          <a:xfrm>
            <a:off x="107094" y="6143856"/>
            <a:ext cx="5729215" cy="589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C00000"/>
                </a:solidFill>
              </a:rPr>
              <a:t>Решение прорабатывается с заказчиком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37095" y="1065661"/>
            <a:ext cx="62156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Цель </a:t>
            </a:r>
            <a:r>
              <a:rPr lang="ru-RU" sz="2200" u="sng" dirty="0"/>
              <a:t>– </a:t>
            </a: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отказаться от ручных проверок</a:t>
            </a:r>
            <a:b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фотографий на предмет наличия сброса мусора.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200" dirty="0"/>
              <a:t>Решение позволяет повысить качество и удовлетворенность коммунальными услугами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 </a:t>
            </a:r>
            <a:r>
              <a:rPr lang="ru-RU" sz="2200" dirty="0"/>
              <a:t>Заказчик СПЕЦАВТОБАЗА Свердловской обл.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 </a:t>
            </a:r>
            <a:r>
              <a:rPr lang="ru-RU" sz="2200" dirty="0"/>
              <a:t>Решение может быть масштабировано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5836309" y="1036034"/>
            <a:ext cx="0" cy="259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375" y="5943362"/>
            <a:ext cx="1658117" cy="780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9" y="4042450"/>
            <a:ext cx="2824215" cy="1588621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8" b="24306"/>
          <a:stretch/>
        </p:blipFill>
        <p:spPr>
          <a:xfrm>
            <a:off x="3778294" y="3874329"/>
            <a:ext cx="1624012" cy="190914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r="14723" b="34140"/>
          <a:stretch/>
        </p:blipFill>
        <p:spPr>
          <a:xfrm rot="16200000">
            <a:off x="6463547" y="3146124"/>
            <a:ext cx="1928591" cy="338708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5" b="23890"/>
          <a:stretch/>
        </p:blipFill>
        <p:spPr>
          <a:xfrm>
            <a:off x="9509425" y="3943797"/>
            <a:ext cx="1735008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6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предсказания класса </a:t>
            </a:r>
            <a:r>
              <a:rPr lang="ru-RU" sz="2800" b="1" dirty="0" err="1" smtClean="0">
                <a:solidFill>
                  <a:schemeClr val="lt1"/>
                </a:solidFill>
              </a:rPr>
              <a:t>пожароопасности</a:t>
            </a:r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57284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11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07094" y="1903286"/>
            <a:ext cx="8949233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Mongolian Baiti" panose="03000500000000000000" pitchFamily="66" charset="0"/>
              </a:rPr>
              <a:t> </a:t>
            </a:r>
            <a:r>
              <a:rPr lang="ru-RU" sz="2400" dirty="0">
                <a:cs typeface="Mongolian Baiti" panose="03000500000000000000" pitchFamily="66" charset="0"/>
              </a:rPr>
              <a:t>Повышение точности краткосрочного предсказания </a:t>
            </a:r>
            <a:r>
              <a:rPr lang="ru-RU" sz="2400" dirty="0" err="1">
                <a:cs typeface="Mongolian Baiti" panose="03000500000000000000" pitchFamily="66" charset="0"/>
              </a:rPr>
              <a:t>пожароопасности</a:t>
            </a:r>
            <a:endParaRPr lang="ru-RU" sz="2400" dirty="0">
              <a:cs typeface="Mongolian Baiti" panose="03000500000000000000" pitchFamily="66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u="sng" dirty="0">
                <a:cs typeface="Mongolian Baiti" panose="03000500000000000000" pitchFamily="66" charset="0"/>
              </a:rPr>
              <a:t>Позволяет точнее управлять трудовыми  ресурсами при планировании работ </a:t>
            </a:r>
            <a:endParaRPr lang="en-US" sz="2400" u="sng" dirty="0">
              <a:cs typeface="Mongolian Baiti" panose="03000500000000000000" pitchFamily="66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cs typeface="Mongolian Baiti" panose="03000500000000000000" pitchFamily="66" charset="0"/>
              </a:rPr>
              <a:t>Модель дополняет стандартный прогноз класса </a:t>
            </a:r>
            <a:r>
              <a:rPr lang="ru-RU" sz="2400" dirty="0" err="1">
                <a:cs typeface="Mongolian Baiti" panose="03000500000000000000" pitchFamily="66" charset="0"/>
              </a:rPr>
              <a:t>пожаропасности</a:t>
            </a:r>
            <a:r>
              <a:rPr lang="ru-RU" sz="2400" dirty="0">
                <a:cs typeface="Mongolian Baiti" panose="03000500000000000000" pitchFamily="66" charset="0"/>
              </a:rPr>
              <a:t>,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Модель в процессе тестирования на территориях: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Свердловской области,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Челябинской области,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Курганской области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Планируется </a:t>
            </a:r>
            <a:r>
              <a:rPr lang="ru-RU" sz="1900" dirty="0" err="1">
                <a:cs typeface="Mongolian Baiti" panose="03000500000000000000" pitchFamily="66" charset="0"/>
              </a:rPr>
              <a:t>респ</a:t>
            </a:r>
            <a:r>
              <a:rPr lang="ru-RU" sz="1900" dirty="0">
                <a:cs typeface="Mongolian Baiti" panose="03000500000000000000" pitchFamily="66" charset="0"/>
              </a:rPr>
              <a:t>. Башкирия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Модель масштабируемая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Работа в интересах ФБУ «</a:t>
            </a:r>
            <a:r>
              <a:rPr lang="ru-RU" sz="2000" dirty="0" err="1">
                <a:cs typeface="Mongolian Baiti" panose="03000500000000000000" pitchFamily="66" charset="0"/>
              </a:rPr>
              <a:t>Авиалесоохрана</a:t>
            </a:r>
            <a:r>
              <a:rPr lang="ru-RU" sz="2000" dirty="0">
                <a:cs typeface="Mongolian Baiti" panose="03000500000000000000" pitchFamily="66" charset="0"/>
              </a:rPr>
              <a:t>»</a:t>
            </a:r>
            <a:endParaRPr lang="ru-RU" dirty="0"/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726963" y="1016803"/>
            <a:ext cx="8345087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прогнозирования </a:t>
            </a:r>
            <a:r>
              <a:rPr lang="ru-RU" sz="2400" b="1" dirty="0" smtClean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пожароопасности </a:t>
            </a: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на основе геоданных, метеоданных и других факторов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13780"/>
          <a:stretch/>
        </p:blipFill>
        <p:spPr>
          <a:xfrm>
            <a:off x="6729028" y="4977838"/>
            <a:ext cx="2156558" cy="15593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773" y="930131"/>
            <a:ext cx="3028805" cy="4702891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6756723" y="6487828"/>
            <a:ext cx="2299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http://185.182.111.96:8051/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882" y="4959880"/>
            <a:ext cx="2098419" cy="1430410"/>
          </a:xfrm>
          <a:prstGeom prst="rect">
            <a:avLst/>
          </a:prstGeom>
        </p:spPr>
      </p:pic>
      <p:pic>
        <p:nvPicPr>
          <p:cNvPr id="52226" name="Picture 2" descr="Авиалесоохрана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4" y="965172"/>
            <a:ext cx="946450" cy="1211456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1070" y="6397312"/>
            <a:ext cx="2991621" cy="398293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316210" y="4673012"/>
            <a:ext cx="3709191" cy="1814816"/>
            <a:chOff x="5516860" y="4561766"/>
            <a:chExt cx="3709191" cy="181481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9"/>
            <a:srcRect b="88523"/>
            <a:stretch/>
          </p:blipFill>
          <p:spPr>
            <a:xfrm>
              <a:off x="5516860" y="4561766"/>
              <a:ext cx="3709191" cy="224004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9"/>
            <a:srcRect t="17274" b="1434"/>
            <a:stretch/>
          </p:blipFill>
          <p:spPr>
            <a:xfrm>
              <a:off x="5516860" y="4789944"/>
              <a:ext cx="3709191" cy="158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76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Автоматизация проверок документов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584568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12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95300" y="1773230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Решение проблемы входного контроля документов по заданным критериям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Модель позволяет сократить трудозатраты на проверке документов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Возможны внутренние и внешние проверки (например сверка со справочниками)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в процессе тестирования в ГУ «Объединенный государственный архив Челябинской области» (для 30 проверок описей архивов)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  <a:hlinkClick r:id="rId4" tooltip="Объединенный государственный архив Челябинской области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планируется к масштабированию как на другие регионы, так и на другие типы документов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внедряется при поддержке оператора ГИС Челябинские  архивы. </a:t>
            </a:r>
          </a:p>
          <a:p>
            <a:endParaRPr lang="ru-RU" sz="2100" dirty="0">
              <a:cs typeface="Mongolian Baiti" panose="03000500000000000000" pitchFamily="66" charset="0"/>
            </a:endParaRP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1072737" y="990981"/>
            <a:ext cx="11381807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проверок документов на типичные ошибки с указанием строк для исправления  на базе 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91" y="5853584"/>
            <a:ext cx="1477957" cy="9124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557" y="4429661"/>
            <a:ext cx="3008267" cy="218715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/>
          <a:srcRect l="4493"/>
          <a:stretch/>
        </p:blipFill>
        <p:spPr>
          <a:xfrm>
            <a:off x="301396" y="4557922"/>
            <a:ext cx="2079853" cy="215824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075" y="4429661"/>
            <a:ext cx="2237132" cy="234689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833"/>
          <a:stretch/>
        </p:blipFill>
        <p:spPr>
          <a:xfrm>
            <a:off x="7892817" y="4557922"/>
            <a:ext cx="2595838" cy="2119279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5589205" y="4490050"/>
            <a:ext cx="4879467" cy="2187151"/>
          </a:xfrm>
          <a:prstGeom prst="roundRect">
            <a:avLst>
              <a:gd name="adj" fmla="val 88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32870" y="4507805"/>
            <a:ext cx="5181637" cy="2187151"/>
          </a:xfrm>
          <a:prstGeom prst="roundRect">
            <a:avLst>
              <a:gd name="adj" fmla="val 88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64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автоматического формирования отчетов</a:t>
            </a: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05271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13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595588" y="1478749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Модель прогнозирует последствия неблагоприятных  погодных условий для МЧС на основе погодных данных и формирует отчет в случае необходимости оповещения населения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100" u="sng" dirty="0"/>
              <a:t>Сокращение трудозатрат на ручной обработке входящей информации,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Модель формирует отчеты о возникновении чрезвычайных ситуаций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Позволяет избегать ошибок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Заказчик МЧС Свердловской области</a:t>
            </a:r>
          </a:p>
          <a:p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09" y="3080484"/>
            <a:ext cx="4143375" cy="3495675"/>
          </a:xfrm>
          <a:prstGeom prst="rect">
            <a:avLst/>
          </a:prstGeom>
        </p:spPr>
      </p:pic>
      <p:sp>
        <p:nvSpPr>
          <p:cNvPr id="28" name="Выгнутая вверх стрелка 27"/>
          <p:cNvSpPr/>
          <p:nvPr/>
        </p:nvSpPr>
        <p:spPr>
          <a:xfrm>
            <a:off x="6898511" y="4137759"/>
            <a:ext cx="1147812" cy="68948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8" y="3858662"/>
            <a:ext cx="6819900" cy="2438400"/>
          </a:xfrm>
          <a:prstGeom prst="rect">
            <a:avLst/>
          </a:prstGeom>
        </p:spPr>
      </p:pic>
      <p:sp>
        <p:nvSpPr>
          <p:cNvPr id="30" name="Объект 1"/>
          <p:cNvSpPr txBox="1">
            <a:spLocks/>
          </p:cNvSpPr>
          <p:nvPr/>
        </p:nvSpPr>
        <p:spPr>
          <a:xfrm>
            <a:off x="844647" y="1009120"/>
            <a:ext cx="11065137" cy="645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прогнозирует последствия неблагоприятных погодных условий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480" y="5484033"/>
            <a:ext cx="1337947" cy="13393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5300" y="6305550"/>
            <a:ext cx="152400" cy="152400"/>
          </a:xfrm>
          <a:prstGeom prst="rect">
            <a:avLst/>
          </a:prstGeom>
          <a:solidFill>
            <a:srgbClr val="F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95300" y="6517401"/>
            <a:ext cx="152400" cy="152400"/>
          </a:xfrm>
          <a:prstGeom prst="rect">
            <a:avLst/>
          </a:prstGeom>
          <a:solidFill>
            <a:srgbClr val="FF4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2366" y="6245684"/>
            <a:ext cx="5094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Районы с неблагоприятными погодными условиями на ближайшие сутки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365" y="6475083"/>
            <a:ext cx="376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Районы, где требуется предупреждение об опасности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89780" y="6482167"/>
            <a:ext cx="1162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Пример отчета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48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Автоматизация персонализированных проверок данных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66629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14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952417" y="1806732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Решение проблемы ошибочного начисления платежей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Модель позволяет повысить качество и удовлетворённость коммунальными услугами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ошибочных начислений по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каждого абонента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4 типа платежей ЖКХ (напр., электроэнергия, тепло, гор. и холодная вода).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Решение для потребителей Челябинской области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ru-RU" sz="2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952417" y="999879"/>
            <a:ext cx="11495479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на основе ИИ для выявления аномальных начислений коммунальных платежей с использованием по каждому абоненту</a:t>
            </a:r>
          </a:p>
        </p:txBody>
      </p:sp>
      <p:pic>
        <p:nvPicPr>
          <p:cNvPr id="53250" name="Picture 2" descr="Гер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272" y="5484034"/>
            <a:ext cx="8572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181" y="3757333"/>
            <a:ext cx="8025123" cy="267746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069181" y="6494665"/>
            <a:ext cx="152400" cy="152400"/>
          </a:xfrm>
          <a:prstGeom prst="rect">
            <a:avLst/>
          </a:prstGeom>
          <a:solidFill>
            <a:srgbClr val="F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773787" y="6516774"/>
            <a:ext cx="152400" cy="152400"/>
          </a:xfrm>
          <a:prstGeom prst="rect">
            <a:avLst/>
          </a:prstGeom>
          <a:solidFill>
            <a:srgbClr val="FF4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2286247" y="6434799"/>
            <a:ext cx="2081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Требуется ручная проверка 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0852" y="6474456"/>
            <a:ext cx="185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Ошибочное начисление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5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Соединительная линия уступом 21"/>
          <p:cNvCxnSpPr/>
          <p:nvPr/>
        </p:nvCxnSpPr>
        <p:spPr>
          <a:xfrm>
            <a:off x="5370120" y="5583914"/>
            <a:ext cx="2281724" cy="70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Рекомендации по оптимальной упаковке товаров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60801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15</a:t>
            </a:r>
            <a:endParaRPr lang="ru-RU" sz="2400" dirty="0">
              <a:solidFill>
                <a:srgbClr val="00639F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952417" y="1806732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Система на основе ИИ и компьютерного зрения для определения оптимальной упаковки товаров.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Решение позволяет сократить расходование упаковочных материалов и более эффективно перевозить заказы.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Критерий: экономия материала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 занимаемого товаром места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Решение разрабатывается в интересах «СберЛогистика»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938645" y="964976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на основе ИИ для выявления аномальных начислений коммунальных платежей с использованием по каждому абоненту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4263" y="5487796"/>
            <a:ext cx="226915" cy="2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6663" y="5640196"/>
            <a:ext cx="226915" cy="2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4" y="4932237"/>
            <a:ext cx="2259957" cy="17635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15" y="4736320"/>
            <a:ext cx="2042910" cy="186711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94" y="4736920"/>
            <a:ext cx="1877491" cy="1866511"/>
          </a:xfrm>
          <a:prstGeom prst="rect">
            <a:avLst/>
          </a:prstGeom>
        </p:spPr>
      </p:pic>
      <p:cxnSp>
        <p:nvCxnSpPr>
          <p:cNvPr id="19" name="Соединительная линия уступом 18"/>
          <p:cNvCxnSpPr>
            <a:stCxn id="15" idx="3"/>
          </p:cNvCxnSpPr>
          <p:nvPr/>
        </p:nvCxnSpPr>
        <p:spPr>
          <a:xfrm>
            <a:off x="2815801" y="5814012"/>
            <a:ext cx="1090604" cy="3701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Компания СберЛогистика — о компании, фотографии офиса, контакты — Хабр  Карьер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052" y="5891727"/>
            <a:ext cx="711704" cy="7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2083762" y="79754"/>
            <a:ext cx="989913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" dirty="0">
                <a:solidFill>
                  <a:schemeClr val="bg1"/>
                </a:solidFill>
              </a:rPr>
              <a:t>Генерация задания для Текста лекций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103300" y="1012633"/>
            <a:ext cx="11879600" cy="5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lnSpc>
                <a:spcPct val="115000"/>
              </a:lnSpc>
              <a:buClr>
                <a:schemeClr val="dk1"/>
              </a:buClr>
              <a:buSzPts val="1600"/>
              <a:buChar char="➔"/>
            </a:pPr>
            <a:r>
              <a:rPr lang="ru" sz="2400" dirty="0"/>
              <a:t>Генерация задания для Текста лекций</a:t>
            </a:r>
            <a:r>
              <a:rPr lang="ru" sz="2133" dirty="0"/>
              <a:t>: </a:t>
            </a:r>
            <a:endParaRPr sz="2133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4612"/>
            <a:ext cx="6260317" cy="4469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278" y="4980708"/>
            <a:ext cx="5662641" cy="16730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244185"/>
            <a:ext cx="5635331" cy="1608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281" y="1370522"/>
            <a:ext cx="5681919" cy="1784139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03299" y="967178"/>
            <a:ext cx="646977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16</a:t>
            </a:r>
            <a:endParaRPr lang="ru-RU" sz="2400" dirty="0">
              <a:solidFill>
                <a:srgbClr val="006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9;p18">
            <a:extLst>
              <a:ext uri="{FF2B5EF4-FFF2-40B4-BE49-F238E27FC236}">
                <a16:creationId xmlns:a16="http://schemas.microsoft.com/office/drawing/2014/main" id="{5FC64C3A-F385-EE41-DD09-048E8A250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1973232" y="46019"/>
            <a:ext cx="976080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А</a:t>
            </a:r>
            <a:r>
              <a:rPr lang="ru" dirty="0">
                <a:solidFill>
                  <a:schemeClr val="bg1"/>
                </a:solidFill>
              </a:rPr>
              <a:t>ссистент для оценки эссе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752833" y="1249633"/>
            <a:ext cx="10981200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48722">
              <a:buClr>
                <a:schemeClr val="dk2"/>
              </a:buClr>
              <a:buSzPts val="1700"/>
              <a:buChar char="❖"/>
            </a:pPr>
            <a:r>
              <a:rPr lang="ru" sz="2267">
                <a:solidFill>
                  <a:schemeClr val="dk2"/>
                </a:solidFill>
              </a:rPr>
              <a:t>Проведено пилотное исследование на 169 “сырых” эссе по философии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сравнены разные LLM (от “компактных” Mistral до ChatGPT)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промптинг, langgraph, задание ролей языковой модели</a:t>
            </a:r>
            <a:endParaRPr sz="2267" dirty="0">
              <a:solidFill>
                <a:schemeClr val="dk2"/>
              </a:solidFill>
            </a:endParaRPr>
          </a:p>
          <a:p>
            <a:pPr marL="609585" indent="-448722">
              <a:buClr>
                <a:schemeClr val="dk2"/>
              </a:buClr>
              <a:buSzPts val="1700"/>
              <a:buChar char="❖"/>
            </a:pPr>
            <a:r>
              <a:rPr lang="ru" sz="2267">
                <a:solidFill>
                  <a:schemeClr val="dk2"/>
                </a:solidFill>
              </a:rPr>
              <a:t>Выявленные недостатки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более 110 оценок оценены учителем на отлично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языковые модели более строки и оценивают на отлично не более 10</a:t>
            </a:r>
            <a:endParaRPr sz="2267" dirty="0">
              <a:solidFill>
                <a:schemeClr val="dk2"/>
              </a:solidFill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0" y="3589243"/>
            <a:ext cx="10372200" cy="334119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806700" y="729268"/>
            <a:ext cx="976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2400" b="1">
                <a:solidFill>
                  <a:schemeClr val="dk2"/>
                </a:solidFill>
              </a:rPr>
              <a:t>1 Этап:</a:t>
            </a:r>
            <a:r>
              <a:rPr lang="ru" sz="2400">
                <a:solidFill>
                  <a:schemeClr val="dk2"/>
                </a:solidFill>
              </a:rPr>
              <a:t> Оценка существующих эссе с использованием LLM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55379" y="985506"/>
            <a:ext cx="59745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17</a:t>
            </a:r>
            <a:endParaRPr lang="ru-RU" sz="2400" dirty="0">
              <a:solidFill>
                <a:srgbClr val="006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24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66675" y="1340948"/>
            <a:ext cx="8003541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100" dirty="0"/>
              <a:t>1. </a:t>
            </a:r>
            <a:r>
              <a:rPr lang="ru-RU" sz="2100" b="1" dirty="0"/>
              <a:t>Требует параллелизм ресурсов </a:t>
            </a:r>
            <a:r>
              <a:rPr lang="ru-RU" sz="2100" dirty="0"/>
              <a:t>(Дата инженерия: хранение, анализ больших данных)</a:t>
            </a:r>
          </a:p>
          <a:p>
            <a:pPr lvl="1"/>
            <a:r>
              <a:rPr lang="ru-RU" sz="2100" dirty="0"/>
              <a:t>Хранение – массивы хранилищ и проблемы ОЗУ (Объем)</a:t>
            </a:r>
          </a:p>
          <a:p>
            <a:pPr lvl="1"/>
            <a:r>
              <a:rPr lang="ru-RU" sz="21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100" dirty="0"/>
          </a:p>
          <a:p>
            <a:r>
              <a:rPr lang="ru-RU" sz="2100" dirty="0"/>
              <a:t>2. </a:t>
            </a:r>
            <a:r>
              <a:rPr lang="ru-RU" sz="2100" b="1" dirty="0"/>
              <a:t>Отсутствие </a:t>
            </a:r>
            <a:r>
              <a:rPr lang="ru-RU" sz="2100" b="1" dirty="0" smtClean="0"/>
              <a:t>сохранение модельного поведения </a:t>
            </a:r>
            <a:r>
              <a:rPr lang="ru-RU" sz="2100" b="1" dirty="0"/>
              <a:t>= выборки значительно различаются</a:t>
            </a:r>
            <a:r>
              <a:rPr lang="ru-RU" sz="2100" dirty="0"/>
              <a:t>. </a:t>
            </a:r>
          </a:p>
          <a:p>
            <a:pPr lvl="1"/>
            <a:r>
              <a:rPr lang="ru-RU" sz="2100" dirty="0"/>
              <a:t>Данные не формализуемы</a:t>
            </a:r>
            <a:r>
              <a:rPr lang="en-US" sz="2100" dirty="0"/>
              <a:t> </a:t>
            </a:r>
            <a:r>
              <a:rPr lang="ru-RU" sz="2100" dirty="0"/>
              <a:t>(разнообразие):</a:t>
            </a:r>
          </a:p>
          <a:p>
            <a:pPr lvl="2"/>
            <a:r>
              <a:rPr lang="ru-RU" sz="21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1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разнообразие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объем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скорость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7716778" y="924896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ODMs agree GPU availability is key to AI server delive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t="2537" r="29115" b="5855"/>
          <a:stretch/>
        </p:blipFill>
        <p:spPr bwMode="auto">
          <a:xfrm>
            <a:off x="8216266" y="3990952"/>
            <a:ext cx="8376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he Transformer Model - MachineLearningMastery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66" y="3941884"/>
            <a:ext cx="1612459" cy="2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PyTorch (@PyTorch) / 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520" y="44045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Yandex Logo / Internet / Logonoid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929" y="5835691"/>
            <a:ext cx="912341" cy="2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060" y="2325446"/>
            <a:ext cx="3771900" cy="1466850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1381067" y="1132064"/>
            <a:ext cx="8741664" cy="4198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2800" b="1" dirty="0">
              <a:solidFill>
                <a:srgbClr val="2149A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8982" y="28944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6BD93-80A6-8A12-975C-47D02D18B06C}"/>
              </a:ext>
            </a:extLst>
          </p:cNvPr>
          <p:cNvSpPr txBox="1"/>
          <p:nvPr/>
        </p:nvSpPr>
        <p:spPr>
          <a:xfrm>
            <a:off x="5082701" y="1561872"/>
            <a:ext cx="6715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Модель в процессе проработки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endParaRPr lang="ru-RU" sz="2000" b="1" dirty="0">
              <a:solidFill>
                <a:srgbClr val="C00000"/>
              </a:solidFill>
            </a:endParaRPr>
          </a:p>
          <a:p>
            <a:r>
              <a:rPr lang="en-US" sz="2000" dirty="0"/>
              <a:t>Proof of Concept </a:t>
            </a:r>
            <a:r>
              <a:rPr lang="ru-RU" sz="2000" dirty="0"/>
              <a:t>вынесен в хакатон УрФУ + СБЕР</a:t>
            </a:r>
          </a:p>
        </p:txBody>
      </p:sp>
      <p:sp>
        <p:nvSpPr>
          <p:cNvPr id="24" name="Объект 6"/>
          <p:cNvSpPr>
            <a:spLocks noGrp="1"/>
          </p:cNvSpPr>
          <p:nvPr>
            <p:ph idx="1"/>
          </p:nvPr>
        </p:nvSpPr>
        <p:spPr>
          <a:xfrm>
            <a:off x="931271" y="883920"/>
            <a:ext cx="11870340" cy="5834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dirty="0"/>
              <a:t>Система на основе ИИ предполагает автоматизацию проверки документов на соответствие требованиям ГОСТ и традициям оформления работ ВКР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5" y="4923590"/>
            <a:ext cx="5120562" cy="1434747"/>
          </a:xfrm>
          <a:prstGeom prst="rect">
            <a:avLst/>
          </a:prstGeom>
        </p:spPr>
      </p:pic>
      <p:sp>
        <p:nvSpPr>
          <p:cNvPr id="29" name="Выгнутая вверх стрелка 28"/>
          <p:cNvSpPr/>
          <p:nvPr/>
        </p:nvSpPr>
        <p:spPr>
          <a:xfrm rot="20406908">
            <a:off x="3719124" y="2473176"/>
            <a:ext cx="1438275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19" y="1698492"/>
            <a:ext cx="3816492" cy="309915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435" y="2767527"/>
            <a:ext cx="3148012" cy="149829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004" y="3792296"/>
            <a:ext cx="3366079" cy="12485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03791" y="5066480"/>
            <a:ext cx="4428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сократить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 трудозатраты на ручной проверке ВКР.</a:t>
            </a:r>
          </a:p>
          <a:p>
            <a:r>
              <a:rPr lang="ru-RU" dirty="0">
                <a:solidFill>
                  <a:srgbClr val="002060"/>
                </a:solidFill>
              </a:rPr>
              <a:t/>
            </a:r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3" name="Google Shape;125;p25"/>
          <p:cNvSpPr txBox="1">
            <a:spLocks noGrp="1"/>
          </p:cNvSpPr>
          <p:nvPr>
            <p:ph type="title"/>
          </p:nvPr>
        </p:nvSpPr>
        <p:spPr>
          <a:xfrm>
            <a:off x="2083762" y="79754"/>
            <a:ext cx="989913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ИИ ассистент </a:t>
            </a:r>
            <a:r>
              <a:rPr lang="ru-RU" dirty="0" smtClean="0">
                <a:solidFill>
                  <a:schemeClr val="bg1"/>
                </a:solidFill>
              </a:rPr>
              <a:t>нормконтролера </a:t>
            </a:r>
            <a:r>
              <a:rPr lang="ru-RU" dirty="0">
                <a:solidFill>
                  <a:schemeClr val="bg1"/>
                </a:solidFill>
              </a:rPr>
              <a:t>ВКР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67416" y="1005793"/>
            <a:ext cx="66276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00639F"/>
                </a:solidFill>
              </a:rPr>
              <a:t>18</a:t>
            </a:r>
            <a:endParaRPr lang="ru-RU" sz="2400" dirty="0">
              <a:solidFill>
                <a:srgbClr val="006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2782"/>
            <a:ext cx="12191999" cy="68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9"/>
          <p:cNvSpPr txBox="1"/>
          <p:nvPr/>
        </p:nvSpPr>
        <p:spPr>
          <a:xfrm>
            <a:off x="3053850" y="683713"/>
            <a:ext cx="4327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ru-RU" sz="1400" b="1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О ПРАКТИКЕ ПРИМЕНЕНИЯ ИСКУССТВЕННОГО ИНТЕЛЛЕКТА В СОЦИАЛЬНО-ЭКОНОМИЧЕСКИХ ПРОЕКТАХ</a:t>
            </a:r>
            <a:endParaRPr lang="ru-RU" altLang="ru-RU" sz="1400" b="1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46" name="Google Shape;546;p59"/>
          <p:cNvSpPr/>
          <p:nvPr/>
        </p:nvSpPr>
        <p:spPr>
          <a:xfrm>
            <a:off x="1179900" y="3887921"/>
            <a:ext cx="6768346" cy="184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Ронкин Михаил Владимирович</a:t>
            </a:r>
            <a:endParaRPr lang="ru-RU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Доцент</a:t>
            </a: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, руководитель исследований и магистратур в области ИИ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ИРИТ-РТФ, УРФУ</a:t>
            </a:r>
            <a:endParaRPr lang="ru-RU" sz="16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</a:rPr>
              <a:t>m.v.ronkin</a:t>
            </a:r>
            <a:r>
              <a:rPr lang="ru-RU" sz="1600" b="1" dirty="0">
                <a:solidFill>
                  <a:schemeClr val="lt1"/>
                </a:solidFill>
              </a:rPr>
              <a:t>@urfu.ru</a:t>
            </a:r>
            <a:endParaRPr sz="1600" b="1" dirty="0">
              <a:solidFill>
                <a:schemeClr val="lt1"/>
              </a:solidFill>
            </a:endParaRPr>
          </a:p>
        </p:txBody>
      </p:sp>
      <p:cxnSp>
        <p:nvCxnSpPr>
          <p:cNvPr id="548" name="Google Shape;548;p59"/>
          <p:cNvCxnSpPr/>
          <p:nvPr/>
        </p:nvCxnSpPr>
        <p:spPr>
          <a:xfrm>
            <a:off x="2986700" y="646063"/>
            <a:ext cx="0" cy="71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59"/>
          <p:cNvSpPr txBox="1"/>
          <p:nvPr/>
        </p:nvSpPr>
        <p:spPr>
          <a:xfrm>
            <a:off x="1179900" y="2862125"/>
            <a:ext cx="63249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600" b="1">
                <a:solidFill>
                  <a:schemeClr val="lt1"/>
                </a:solidFill>
              </a:rPr>
              <a:t>БЛАГОДАРЮ ЗА ВНИМАНИЕ!</a:t>
            </a:r>
            <a:endParaRPr sz="16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4" y="330200"/>
            <a:ext cx="2639197" cy="14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3" y="0"/>
            <a:ext cx="12191999" cy="730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/>
          <p:nvPr/>
        </p:nvSpPr>
        <p:spPr>
          <a:xfrm>
            <a:off x="253350" y="3508156"/>
            <a:ext cx="198953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Наталья Владимировна Андрейченко</a:t>
            </a:r>
            <a:b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Проректор по развитию магистратуры УрФУ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l="6331" t="27061" r="44622" b="33917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/>
          <p:nvPr/>
        </p:nvSpPr>
        <p:spPr>
          <a:xfrm>
            <a:off x="7554675" y="0"/>
            <a:ext cx="4637400" cy="7048500"/>
          </a:xfrm>
          <a:prstGeom prst="rect">
            <a:avLst/>
          </a:prstGeom>
          <a:solidFill>
            <a:srgbClr val="023C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5">
            <a:alphaModFix/>
          </a:blip>
          <a:srcRect b="24371"/>
          <a:stretch/>
        </p:blipFill>
        <p:spPr>
          <a:xfrm>
            <a:off x="417002" y="1776503"/>
            <a:ext cx="1529695" cy="163078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24" name="Google Shape;224;p39"/>
          <p:cNvSpPr/>
          <p:nvPr/>
        </p:nvSpPr>
        <p:spPr>
          <a:xfrm>
            <a:off x="3980384" y="3690760"/>
            <a:ext cx="207155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Ронкин Михаил Владимирович</a:t>
            </a: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200" dirty="0">
                <a:solidFill>
                  <a:schemeClr val="lt1"/>
                </a:solidFill>
              </a:rPr>
              <a:t>Руководитель ИИ проектов ИРИТ-РТФ</a:t>
            </a: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6">
            <a:alphaModFix/>
          </a:blip>
          <a:srcRect l="4991" r="16398" b="24516"/>
          <a:stretch/>
        </p:blipFill>
        <p:spPr>
          <a:xfrm>
            <a:off x="4252366" y="1804607"/>
            <a:ext cx="1393531" cy="163078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5967699" y="3678974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Борисов Василий Ильич Руководитель ИИ магистратур</a:t>
            </a:r>
            <a:br>
              <a:rPr lang="ru-RU" sz="2200" dirty="0">
                <a:solidFill>
                  <a:schemeClr val="lt1"/>
                </a:solidFill>
              </a:rPr>
            </a:br>
            <a:r>
              <a:rPr lang="ru-RU" sz="2200" dirty="0">
                <a:solidFill>
                  <a:schemeClr val="lt1"/>
                </a:solidFill>
              </a:rPr>
              <a:t> ИРИТ-РТФ</a:t>
            </a: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66;p41">
            <a:extLst>
              <a:ext uri="{FF2B5EF4-FFF2-40B4-BE49-F238E27FC236}">
                <a16:creationId xmlns:a16="http://schemas.microsoft.com/office/drawing/2014/main" id="{5D701A80-C257-DEF7-1BA4-6A45F6EF431C}"/>
              </a:ext>
            </a:extLst>
          </p:cNvPr>
          <p:cNvSpPr/>
          <p:nvPr/>
        </p:nvSpPr>
        <p:spPr>
          <a:xfrm>
            <a:off x="2672845" y="244715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 ИИ </a:t>
            </a:r>
            <a:r>
              <a:rPr lang="ru-RU" sz="2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dirty="0"/>
          </a:p>
        </p:txBody>
      </p:sp>
      <p:pic>
        <p:nvPicPr>
          <p:cNvPr id="8" name="Google Shape;103;p14" descr="Инженерия искусственного интеллекта">
            <a:extLst>
              <a:ext uri="{FF2B5EF4-FFF2-40B4-BE49-F238E27FC236}">
                <a16:creationId xmlns:a16="http://schemas.microsoft.com/office/drawing/2014/main" id="{F1986B28-7D69-B486-790B-80395ADDA8C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134" t="9292" r="21569" b="34975"/>
          <a:stretch/>
        </p:blipFill>
        <p:spPr>
          <a:xfrm>
            <a:off x="6135466" y="1786493"/>
            <a:ext cx="1522634" cy="171019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21189" t="3241" r="9280" b="18110"/>
          <a:stretch/>
        </p:blipFill>
        <p:spPr>
          <a:xfrm>
            <a:off x="8104952" y="1802923"/>
            <a:ext cx="1507524" cy="1705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8017340" y="3690760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Артюгин Олег Юрьевич</a:t>
            </a:r>
          </a:p>
          <a:p>
            <a:pPr lvl="0"/>
            <a:r>
              <a:rPr lang="ru-RU" sz="1600" dirty="0">
                <a:solidFill>
                  <a:schemeClr val="lt1"/>
                </a:solidFill>
              </a:rPr>
              <a:t>Исполнительный директор-начальник центра развития технологий искусственного интеллекта (AI) во благо общества ПАО Сбербанк России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9733" y="1840481"/>
            <a:ext cx="1451717" cy="1667675"/>
          </a:xfrm>
          <a:prstGeom prst="rect">
            <a:avLst/>
          </a:prstGeom>
        </p:spPr>
      </p:pic>
      <p:sp>
        <p:nvSpPr>
          <p:cNvPr id="22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10068396" y="3690760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Орешкина Татьяна Анатольевна</a:t>
            </a:r>
          </a:p>
          <a:p>
            <a:pPr lvl="0"/>
            <a:r>
              <a:rPr lang="ru-RU" sz="1600" dirty="0">
                <a:solidFill>
                  <a:schemeClr val="lt1"/>
                </a:solidFill>
                <a:sym typeface="Arial"/>
              </a:rPr>
              <a:t>Доцент, специалист по этике ИИ</a:t>
            </a:r>
          </a:p>
          <a:p>
            <a:pPr lvl="0"/>
            <a:r>
              <a:rPr lang="ru-RU" sz="1600" dirty="0">
                <a:solidFill>
                  <a:schemeClr val="lt1"/>
                </a:solidFill>
                <a:sym typeface="Arial"/>
              </a:rPr>
              <a:t>УрФУ</a:t>
            </a:r>
            <a:endParaRPr sz="1600" dirty="0">
              <a:solidFill>
                <a:schemeClr val="lt1"/>
              </a:solidFill>
              <a:sym typeface="Arial"/>
            </a:endParaRPr>
          </a:p>
        </p:txBody>
      </p:sp>
      <p:pic>
        <p:nvPicPr>
          <p:cNvPr id="2050" name="Picture 2" descr="Преподавательский состав">
            <a:extLst>
              <a:ext uri="{FF2B5EF4-FFF2-40B4-BE49-F238E27FC236}">
                <a16:creationId xmlns:a16="http://schemas.microsoft.com/office/drawing/2014/main" id="{0CC16CEE-D94E-4352-4232-DA5244587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9016" r="21672" b="30874"/>
          <a:stretch/>
        </p:blipFill>
        <p:spPr bwMode="auto">
          <a:xfrm>
            <a:off x="2242887" y="1840480"/>
            <a:ext cx="1562627" cy="1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0;p39">
            <a:extLst>
              <a:ext uri="{FF2B5EF4-FFF2-40B4-BE49-F238E27FC236}">
                <a16:creationId xmlns:a16="http://schemas.microsoft.com/office/drawing/2014/main" id="{0BF0D244-BDE0-422C-904D-84E5B2071F32}"/>
              </a:ext>
            </a:extLst>
          </p:cNvPr>
          <p:cNvSpPr/>
          <p:nvPr/>
        </p:nvSpPr>
        <p:spPr>
          <a:xfrm>
            <a:off x="2278057" y="3543237"/>
            <a:ext cx="179644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Обабков Илья Николаевич директор ИРИТ-РТФ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8491" y="6423162"/>
            <a:ext cx="2133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Объем данных</a:t>
            </a:r>
            <a:endParaRPr lang="ru-RU" sz="24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1126258"/>
            <a:ext cx="0" cy="53262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389535" y="3558532"/>
            <a:ext cx="555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Интерпретируемость, </a:t>
            </a:r>
            <a:r>
              <a:rPr lang="ru-RU" sz="2400" dirty="0" err="1" smtClean="0"/>
              <a:t>Формализмазция</a:t>
            </a:r>
            <a:endParaRPr lang="ru-RU" sz="2400" dirty="0"/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273428"/>
            <a:ext cx="367646" cy="36764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13548" y="1243948"/>
            <a:ext cx="3261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Четкие правила (</a:t>
            </a:r>
            <a:r>
              <a:rPr lang="en-US" sz="2400" dirty="0"/>
              <a:t>if</a:t>
            </a:r>
            <a:r>
              <a:rPr lang="ru-RU" sz="2400" dirty="0"/>
              <a:t>-</a:t>
            </a:r>
            <a:r>
              <a:rPr lang="en-US" sz="2400" dirty="0"/>
              <a:t>else)</a:t>
            </a:r>
            <a:endParaRPr lang="ru-RU" sz="2400" dirty="0"/>
          </a:p>
        </p:txBody>
      </p:sp>
      <p:sp>
        <p:nvSpPr>
          <p:cNvPr id="19" name="5-конечная звезда 18"/>
          <p:cNvSpPr/>
          <p:nvPr/>
        </p:nvSpPr>
        <p:spPr>
          <a:xfrm>
            <a:off x="1133965" y="1705613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579660" y="1711785"/>
            <a:ext cx="5610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dirty="0"/>
              <a:t>Логический вывод и экспертные системы</a:t>
            </a:r>
          </a:p>
        </p:txBody>
      </p:sp>
      <p:sp>
        <p:nvSpPr>
          <p:cNvPr id="26" name="5-конечная звезда 25"/>
          <p:cNvSpPr/>
          <p:nvPr/>
        </p:nvSpPr>
        <p:spPr>
          <a:xfrm>
            <a:off x="1853687" y="2461403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44035" y="2553153"/>
            <a:ext cx="3829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Model based applied statistic</a:t>
            </a:r>
            <a:endParaRPr lang="ru-RU" sz="2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939412" y="2068375"/>
            <a:ext cx="349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Этап отдельно не используется</a:t>
            </a:r>
          </a:p>
        </p:txBody>
      </p:sp>
      <p:sp>
        <p:nvSpPr>
          <p:cNvPr id="29" name="5-конечная звезда 28"/>
          <p:cNvSpPr/>
          <p:nvPr/>
        </p:nvSpPr>
        <p:spPr>
          <a:xfrm>
            <a:off x="2741673" y="3368042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281331" y="3291230"/>
            <a:ext cx="748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Data-driven methods (Model-agnostic, Machine Learning):</a:t>
            </a:r>
            <a:endParaRPr lang="ru-RU" sz="24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3097175" y="3638366"/>
            <a:ext cx="867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Замена формальной  модели на наборы </a:t>
            </a:r>
            <a:r>
              <a:rPr lang="ru-RU" i="1" dirty="0" smtClean="0"/>
              <a:t>признаков </a:t>
            </a:r>
            <a:r>
              <a:rPr lang="ru-RU" i="1" dirty="0"/>
              <a:t>и </a:t>
            </a:r>
            <a:r>
              <a:rPr lang="ru-RU" i="1" dirty="0" smtClean="0"/>
              <a:t>ответы </a:t>
            </a:r>
            <a:r>
              <a:rPr lang="ru-RU" i="1" dirty="0"/>
              <a:t>для них.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497532" y="4124127"/>
            <a:ext cx="752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Deep Learning </a:t>
            </a:r>
            <a:r>
              <a:rPr lang="ru-RU" sz="2400" dirty="0"/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498505" y="4136619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153446" y="4938298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590129" y="4971973"/>
            <a:ext cx="699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Foundation models (</a:t>
            </a:r>
            <a:r>
              <a:rPr lang="ru-RU" sz="2400" dirty="0"/>
              <a:t>Большие генеративные модели</a:t>
            </a:r>
            <a:r>
              <a:rPr lang="en-US" sz="2400" dirty="0"/>
              <a:t>)</a:t>
            </a: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>
            <a:off x="444500" y="6409278"/>
            <a:ext cx="942781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419449" y="5726802"/>
            <a:ext cx="436683" cy="436683"/>
          </a:xfrm>
          <a:prstGeom prst="star5">
            <a:avLst/>
          </a:prstGeom>
          <a:solidFill>
            <a:schemeClr val="accent1">
              <a:alpha val="69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014451" y="5671201"/>
            <a:ext cx="4751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Сильный ИИ (гипотетический этап)</a:t>
            </a:r>
            <a:endParaRPr lang="ru-RU" sz="2400" dirty="0"/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2243579" y="5671201"/>
            <a:ext cx="708895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3281331" y="4591964"/>
            <a:ext cx="867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Замена формальной  модели на наборы </a:t>
            </a:r>
            <a:r>
              <a:rPr lang="ru-RU" i="1" dirty="0" smtClean="0"/>
              <a:t>сырых данных </a:t>
            </a:r>
            <a:r>
              <a:rPr lang="ru-RU" i="1" dirty="0"/>
              <a:t>и </a:t>
            </a:r>
            <a:r>
              <a:rPr lang="ru-RU" i="1" dirty="0" smtClean="0"/>
              <a:t>ответы </a:t>
            </a:r>
            <a:r>
              <a:rPr lang="ru-RU" i="1" dirty="0"/>
              <a:t>для них.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4113633" y="5337430"/>
            <a:ext cx="747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 smtClean="0"/>
              <a:t>Широкий круг задач, набор ответов на одно воздействие</a:t>
            </a:r>
            <a:endParaRPr lang="ru-RU" i="1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5494523" y="6086406"/>
            <a:ext cx="259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 smtClean="0"/>
              <a:t>Может сам учиться</a:t>
            </a:r>
            <a:endParaRPr lang="ru-RU" i="1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2590911" y="2901858"/>
            <a:ext cx="867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 smtClean="0"/>
              <a:t>Классическое стат. решение задачи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4" y="3070484"/>
            <a:ext cx="1685191" cy="1097289"/>
          </a:xfrm>
          <a:prstGeom prst="rect">
            <a:avLst/>
          </a:prstGeom>
        </p:spPr>
      </p:pic>
      <p:pic>
        <p:nvPicPr>
          <p:cNvPr id="18440" name="Picture 8" descr="What is deep learning? Everything you need to know | ZD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50" y="4136619"/>
            <a:ext cx="1757169" cy="98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AI is basically conditional statements&quot; : r/DefendingAIAr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73659" r="62546" b="7534"/>
          <a:stretch/>
        </p:blipFill>
        <p:spPr bwMode="auto">
          <a:xfrm>
            <a:off x="4860282" y="1021151"/>
            <a:ext cx="909694" cy="77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107" y="1371242"/>
            <a:ext cx="1323879" cy="111111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/>
          <a:srcRect t="3425"/>
          <a:stretch/>
        </p:blipFill>
        <p:spPr>
          <a:xfrm>
            <a:off x="6445996" y="2516973"/>
            <a:ext cx="2224087" cy="822290"/>
          </a:xfrm>
          <a:prstGeom prst="rect">
            <a:avLst/>
          </a:prstGeom>
        </p:spPr>
      </p:pic>
      <p:pic>
        <p:nvPicPr>
          <p:cNvPr id="18436" name="Picture 4" descr="Lecture 7: Foundation Models - The Full St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82" y="4927350"/>
            <a:ext cx="1109877" cy="14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uture of Artificial Intelligence (AI) – A Fight Between Wisdom and Power  of AI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r="3272"/>
          <a:stretch/>
        </p:blipFill>
        <p:spPr bwMode="auto">
          <a:xfrm>
            <a:off x="10718522" y="5545562"/>
            <a:ext cx="1365086" cy="8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ПОЧЕМУ </a:t>
            </a:r>
            <a:r>
              <a:rPr lang="en-US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DEEP LEARNING?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31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996238" y="3555479"/>
            <a:ext cx="1821797" cy="11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8062668" y="3610377"/>
            <a:ext cx="1811989" cy="89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8818327" y="4791540"/>
            <a:ext cx="1594458" cy="100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179693" y="4800184"/>
            <a:ext cx="1671102" cy="9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581977" y="4708124"/>
            <a:ext cx="1638634" cy="12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8458204" y="2277985"/>
            <a:ext cx="1806106" cy="10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25917" r="56586" b="63137"/>
          <a:stretch/>
        </p:blipFill>
        <p:spPr bwMode="auto">
          <a:xfrm>
            <a:off x="7057563" y="2393638"/>
            <a:ext cx="1408176" cy="8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21091" y="3285829"/>
            <a:ext cx="1572630" cy="1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74348" y="1791253"/>
            <a:ext cx="535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  <a:t>мер: </a:t>
            </a:r>
            <a:b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  <a:t>определение спелости томата</a:t>
            </a:r>
            <a:endParaRPr lang="ru-RU"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168056" y="2865127"/>
            <a:ext cx="4283631" cy="3092191"/>
            <a:chOff x="219193" y="2225008"/>
            <a:chExt cx="4283631" cy="3092191"/>
          </a:xfrm>
        </p:grpSpPr>
        <p:pic>
          <p:nvPicPr>
            <p:cNvPr id="51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1434" y="5927985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56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77401" y="2343048"/>
            <a:ext cx="1399384" cy="10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6132577" y="1211199"/>
            <a:ext cx="476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  <a:t>мер: определение глаза ребенка</a:t>
            </a:r>
            <a:endParaRPr lang="ru-RU"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pic>
        <p:nvPicPr>
          <p:cNvPr id="18438" name="Picture 6" descr="Free fashion model stock photo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5" t="37795" r="30089" b="47792"/>
          <a:stretch/>
        </p:blipFill>
        <p:spPr bwMode="auto">
          <a:xfrm>
            <a:off x="10412785" y="4636893"/>
            <a:ext cx="1403896" cy="11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Free mother child stock photo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1" t="42206" r="59670" b="52762"/>
          <a:stretch/>
        </p:blipFill>
        <p:spPr bwMode="auto">
          <a:xfrm>
            <a:off x="10412785" y="2210107"/>
            <a:ext cx="1324020" cy="10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НЕЙРОННЫЕ СЕТИ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11249392" y="2051309"/>
            <a:ext cx="3492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8956196" y="3954662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814" y="1335307"/>
            <a:ext cx="694395" cy="6186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782" y="2052395"/>
            <a:ext cx="725171" cy="595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037" y="2846973"/>
            <a:ext cx="701916" cy="573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948" y="3491094"/>
            <a:ext cx="704224" cy="6503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371" y="4463866"/>
            <a:ext cx="704224" cy="5753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98" y="5139329"/>
            <a:ext cx="692720" cy="6186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77" y="5856417"/>
            <a:ext cx="725171" cy="595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8838" y="5837135"/>
            <a:ext cx="400916" cy="348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5047" y="3029328"/>
            <a:ext cx="414574" cy="37022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791" y="3505589"/>
            <a:ext cx="414574" cy="37022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823" y="3976267"/>
            <a:ext cx="399664" cy="35876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167" y="4372004"/>
            <a:ext cx="390423" cy="3488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31265" y="2052965"/>
            <a:ext cx="393874" cy="36372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14898" y="1535323"/>
            <a:ext cx="400916" cy="37022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66515" t="26135" r="27589" b="41040"/>
          <a:stretch/>
        </p:blipFill>
        <p:spPr>
          <a:xfrm>
            <a:off x="9675333" y="1888628"/>
            <a:ext cx="1487183" cy="4213787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59119" t="23891" r="36641" b="38011"/>
          <a:stretch/>
        </p:blipFill>
        <p:spPr>
          <a:xfrm>
            <a:off x="7437896" y="1600197"/>
            <a:ext cx="1061035" cy="485128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38496" t="20420" r="47968" b="36348"/>
          <a:stretch/>
        </p:blipFill>
        <p:spPr>
          <a:xfrm>
            <a:off x="2942084" y="1023720"/>
            <a:ext cx="3489238" cy="567163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6691080" y="2368341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6692505" y="5139618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5808563" y="3177922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5795373" y="3551415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5831843" y="3878334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5820912" y="4200084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308" y="3080318"/>
            <a:ext cx="414574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6052" y="3556579"/>
            <a:ext cx="414574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5394" y="4029222"/>
            <a:ext cx="399664" cy="3587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674" y="4534039"/>
            <a:ext cx="390423" cy="348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17433" y="2103955"/>
            <a:ext cx="393874" cy="363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02947" y="1585749"/>
            <a:ext cx="400916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73" name="Овал 7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10967645" y="4803098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1692421" y="2964604"/>
            <a:ext cx="620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646660" y="1913799"/>
            <a:ext cx="2064208" cy="2092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2078853" y="2528795"/>
            <a:ext cx="29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646659" y="3869797"/>
            <a:ext cx="2064208" cy="20921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646659" y="5628893"/>
            <a:ext cx="2064208" cy="209210"/>
          </a:xfrm>
          <a:prstGeom prst="rect">
            <a:avLst/>
          </a:prstGeom>
        </p:spPr>
      </p:pic>
      <p:graphicFrame>
        <p:nvGraphicFramePr>
          <p:cNvPr id="79" name="Таблица 78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16185"/>
              </p:ext>
            </p:extLst>
          </p:nvPr>
        </p:nvGraphicFramePr>
        <p:xfrm>
          <a:off x="350894" y="2562155"/>
          <a:ext cx="1945560" cy="2338090"/>
        </p:xfrm>
        <a:graphic>
          <a:graphicData uri="http://schemas.openxmlformats.org/drawingml/2006/table">
            <a:tbl>
              <a:tblPr/>
              <a:tblGrid>
                <a:gridCol w="194556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cxnSp>
        <p:nvCxnSpPr>
          <p:cNvPr id="81" name="Прямая соединительная линия 80"/>
          <p:cNvCxnSpPr/>
          <p:nvPr/>
        </p:nvCxnSpPr>
        <p:spPr>
          <a:xfrm>
            <a:off x="1293955" y="5013797"/>
            <a:ext cx="758750" cy="129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 flipV="1">
            <a:off x="1525710" y="1265503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ГЛУБОКОЕ ОБУЧЕНИЕ НС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923111"/>
            <a:ext cx="9524999" cy="36599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831851" y="4509781"/>
            <a:ext cx="105283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/>
              <a:t>Главной особенностью глубоких нейронных сетей является возможность автоматического выделения признаков</a:t>
            </a:r>
            <a:r>
              <a:rPr lang="ru-RU" sz="2800" dirty="0" smtClean="0"/>
              <a:t>.</a:t>
            </a:r>
          </a:p>
          <a:p>
            <a:pPr algn="ctr">
              <a:defRPr/>
            </a:pPr>
            <a:endParaRPr lang="en-US" sz="2800" dirty="0"/>
          </a:p>
          <a:p>
            <a:pPr lvl="1" algn="ctr">
              <a:defRPr/>
            </a:pPr>
            <a:r>
              <a:rPr lang="ru-RU" sz="2000" dirty="0"/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32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3819</Words>
  <Application>Microsoft Office PowerPoint</Application>
  <PresentationFormat>Широкоэкранный</PresentationFormat>
  <Paragraphs>962</Paragraphs>
  <Slides>52</Slides>
  <Notes>49</Notes>
  <HiddenSlides>17</HiddenSlides>
  <MMClips>0</MMClips>
  <ScaleCrop>false</ScaleCrop>
  <HeadingPairs>
    <vt:vector size="8" baseType="variant">
      <vt:variant>
        <vt:lpstr>Использованные шрифты</vt:lpstr>
      </vt:variant>
      <vt:variant>
        <vt:i4>26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Cambria Math</vt:lpstr>
      <vt:lpstr>Commissioner</vt:lpstr>
      <vt:lpstr>Fira Sans</vt:lpstr>
      <vt:lpstr>Fira Sans Condensed ExtraBold</vt:lpstr>
      <vt:lpstr>Fira Sans Condensed SemiBold</vt:lpstr>
      <vt:lpstr>graphik web</vt:lpstr>
      <vt:lpstr>Martian Mono</vt:lpstr>
      <vt:lpstr>Mongolian Baiti</vt:lpstr>
      <vt:lpstr>Mont Bold</vt:lpstr>
      <vt:lpstr>Mont Bold Italic</vt:lpstr>
      <vt:lpstr>Mont Regular</vt:lpstr>
      <vt:lpstr>Montserrat</vt:lpstr>
      <vt:lpstr>Montserrat ExtraBold</vt:lpstr>
      <vt:lpstr>Montserrat Medium</vt:lpstr>
      <vt:lpstr>Montserrat SemiBold</vt:lpstr>
      <vt:lpstr>Roboto</vt:lpstr>
      <vt:lpstr>Roboto Medium</vt:lpstr>
      <vt:lpstr>Space Grotesk</vt:lpstr>
      <vt:lpstr>Times New Roman</vt:lpstr>
      <vt:lpstr>URWPalladioL-Roma</vt:lpstr>
      <vt:lpstr>Verdana</vt:lpstr>
      <vt:lpstr>Wingdings</vt:lpstr>
      <vt:lpstr>Тема Office</vt:lpstr>
      <vt:lpstr>Microsoft Visio Drawing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Академические Партнеры Центра</vt:lpstr>
      <vt:lpstr>СТИПЕНДИЯ ЦЕНТРА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Генерация задания для Текста лекций</vt:lpstr>
      <vt:lpstr>Ассистент для оценки эссе</vt:lpstr>
      <vt:lpstr>ИИ ассистент нормконтролера ВКР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Ронкин Михаил Владимирович</dc:creator>
  <cp:lastModifiedBy>Ронкин Михаил Владимирович</cp:lastModifiedBy>
  <cp:revision>308</cp:revision>
  <dcterms:created xsi:type="dcterms:W3CDTF">2022-07-19T05:47:04Z</dcterms:created>
  <dcterms:modified xsi:type="dcterms:W3CDTF">2024-11-28T07:06:12Z</dcterms:modified>
</cp:coreProperties>
</file>